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5.xml" ContentType="application/vnd.openxmlformats-officedocument.themeOverride+xml"/>
  <Override PartName="/ppt/charts/chart2.xml" ContentType="application/vnd.openxmlformats-officedocument.drawingml.chart+xml"/>
  <Override PartName="/ppt/theme/themeOverride6.xml" ContentType="application/vnd.openxmlformats-officedocument.themeOverride+xml"/>
  <Override PartName="/ppt/charts/chart3.xml" ContentType="application/vnd.openxmlformats-officedocument.drawingml.chart+xml"/>
  <Override PartName="/ppt/theme/themeOverride7.xml" ContentType="application/vnd.openxmlformats-officedocument.themeOverride+xml"/>
  <Override PartName="/ppt/charts/chart4.xml" ContentType="application/vnd.openxmlformats-officedocument.drawingml.chart+xml"/>
  <Override PartName="/ppt/theme/themeOverride8.xml" ContentType="application/vnd.openxmlformats-officedocument.themeOverrid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87" r:id="rId1"/>
  </p:sldMasterIdLst>
  <p:notesMasterIdLst>
    <p:notesMasterId r:id="rId15"/>
  </p:notesMasterIdLst>
  <p:sldIdLst>
    <p:sldId id="435" r:id="rId2"/>
    <p:sldId id="500" r:id="rId3"/>
    <p:sldId id="502" r:id="rId4"/>
    <p:sldId id="604" r:id="rId5"/>
    <p:sldId id="601" r:id="rId6"/>
    <p:sldId id="596" r:id="rId7"/>
    <p:sldId id="589" r:id="rId8"/>
    <p:sldId id="600" r:id="rId9"/>
    <p:sldId id="591" r:id="rId10"/>
    <p:sldId id="606" r:id="rId11"/>
    <p:sldId id="607" r:id="rId12"/>
    <p:sldId id="602" r:id="rId13"/>
    <p:sldId id="603" r:id="rId14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801F"/>
    <a:srgbClr val="FF0000"/>
    <a:srgbClr val="E6FC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42" autoAdjust="0"/>
    <p:restoredTop sz="94660"/>
  </p:normalViewPr>
  <p:slideViewPr>
    <p:cSldViewPr>
      <p:cViewPr>
        <p:scale>
          <a:sx n="90" d="100"/>
          <a:sy n="90" d="100"/>
        </p:scale>
        <p:origin x="-58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5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6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3.bin"/><Relationship Id="rId1" Type="http://schemas.openxmlformats.org/officeDocument/2006/relationships/themeOverride" Target="../theme/themeOverride7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../embeddings/oleObject4.bin"/><Relationship Id="rId1" Type="http://schemas.openxmlformats.org/officeDocument/2006/relationships/themeOverride" Target="../theme/themeOverrid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9401902887139112E-2"/>
          <c:y val="0.30570208969223694"/>
          <c:w val="0.30418125398863677"/>
          <c:h val="0.76693313344344072"/>
        </c:manualLayout>
      </c:layout>
      <c:radarChart>
        <c:radarStyle val="marker"/>
        <c:varyColors val="0"/>
        <c:ser>
          <c:idx val="0"/>
          <c:order val="0"/>
          <c:tx>
            <c:strRef>
              <c:f>'[RADAR-1.xlsx]PERCEP'!$B$8</c:f>
              <c:strCache>
                <c:ptCount val="1"/>
                <c:pt idx="0">
                  <c:v>Bordeaux</c:v>
                </c:pt>
              </c:strCache>
            </c:strRef>
          </c:tx>
          <c:cat>
            <c:strRef>
              <c:f>'[RADAR-1.xlsx]PERCEP'!$C$7:$I$7</c:f>
              <c:strCache>
                <c:ptCount val="7"/>
                <c:pt idx="0">
                  <c:v> PPLANT</c:v>
                </c:pt>
                <c:pt idx="1">
                  <c:v> PMAT</c:v>
                </c:pt>
                <c:pt idx="2">
                  <c:v> PCOND</c:v>
                </c:pt>
                <c:pt idx="3">
                  <c:v> PCONT</c:v>
                </c:pt>
                <c:pt idx="4">
                  <c:v> PLUT</c:v>
                </c:pt>
                <c:pt idx="5">
                  <c:v> PGES</c:v>
                </c:pt>
                <c:pt idx="6">
                  <c:v> PENOL</c:v>
                </c:pt>
              </c:strCache>
            </c:strRef>
          </c:cat>
          <c:val>
            <c:numRef>
              <c:f>'[RADAR-1.xlsx]PERCEP'!$C$8:$I$8</c:f>
              <c:numCache>
                <c:formatCode>0%</c:formatCode>
                <c:ptCount val="7"/>
                <c:pt idx="0">
                  <c:v>0.48</c:v>
                </c:pt>
                <c:pt idx="1">
                  <c:v>6.8965517241379309E-2</c:v>
                </c:pt>
                <c:pt idx="2">
                  <c:v>0.55172413793103448</c:v>
                </c:pt>
                <c:pt idx="3">
                  <c:v>0.20689655172413793</c:v>
                </c:pt>
                <c:pt idx="4">
                  <c:v>6.8965517241379309E-2</c:v>
                </c:pt>
                <c:pt idx="5">
                  <c:v>0.44827586206896552</c:v>
                </c:pt>
                <c:pt idx="6">
                  <c:v>0.62068965517241381</c:v>
                </c:pt>
              </c:numCache>
            </c:numRef>
          </c:val>
        </c:ser>
        <c:ser>
          <c:idx val="1"/>
          <c:order val="1"/>
          <c:tx>
            <c:strRef>
              <c:f>'[RADAR-1.xlsx]PERCEP'!$B$9</c:f>
              <c:strCache>
                <c:ptCount val="1"/>
                <c:pt idx="0">
                  <c:v>Champagne</c:v>
                </c:pt>
              </c:strCache>
            </c:strRef>
          </c:tx>
          <c:cat>
            <c:strRef>
              <c:f>'[RADAR-1.xlsx]PERCEP'!$C$7:$I$7</c:f>
              <c:strCache>
                <c:ptCount val="7"/>
                <c:pt idx="0">
                  <c:v> PPLANT</c:v>
                </c:pt>
                <c:pt idx="1">
                  <c:v> PMAT</c:v>
                </c:pt>
                <c:pt idx="2">
                  <c:v> PCOND</c:v>
                </c:pt>
                <c:pt idx="3">
                  <c:v> PCONT</c:v>
                </c:pt>
                <c:pt idx="4">
                  <c:v> PLUT</c:v>
                </c:pt>
                <c:pt idx="5">
                  <c:v> PGES</c:v>
                </c:pt>
                <c:pt idx="6">
                  <c:v> PENOL</c:v>
                </c:pt>
              </c:strCache>
            </c:strRef>
          </c:cat>
          <c:val>
            <c:numRef>
              <c:f>'[RADAR-1.xlsx]PERCEP'!$C$9:$I$9</c:f>
              <c:numCache>
                <c:formatCode>0%</c:formatCode>
                <c:ptCount val="7"/>
                <c:pt idx="0">
                  <c:v>0.45</c:v>
                </c:pt>
                <c:pt idx="1">
                  <c:v>0</c:v>
                </c:pt>
                <c:pt idx="2">
                  <c:v>0.2857142857142857</c:v>
                </c:pt>
                <c:pt idx="3">
                  <c:v>0</c:v>
                </c:pt>
                <c:pt idx="4">
                  <c:v>0.35714285714285715</c:v>
                </c:pt>
                <c:pt idx="5">
                  <c:v>0.6071428571428571</c:v>
                </c:pt>
                <c:pt idx="6">
                  <c:v>0.35714285714285715</c:v>
                </c:pt>
              </c:numCache>
            </c:numRef>
          </c:val>
        </c:ser>
        <c:ser>
          <c:idx val="2"/>
          <c:order val="2"/>
          <c:tx>
            <c:strRef>
              <c:f>'[RADAR-1.xlsx]PERCEP'!$B$10</c:f>
              <c:strCache>
                <c:ptCount val="1"/>
                <c:pt idx="0">
                  <c:v>Montpellier</c:v>
                </c:pt>
              </c:strCache>
            </c:strRef>
          </c:tx>
          <c:cat>
            <c:strRef>
              <c:f>'[RADAR-1.xlsx]PERCEP'!$C$7:$I$7</c:f>
              <c:strCache>
                <c:ptCount val="7"/>
                <c:pt idx="0">
                  <c:v> PPLANT</c:v>
                </c:pt>
                <c:pt idx="1">
                  <c:v> PMAT</c:v>
                </c:pt>
                <c:pt idx="2">
                  <c:v> PCOND</c:v>
                </c:pt>
                <c:pt idx="3">
                  <c:v> PCONT</c:v>
                </c:pt>
                <c:pt idx="4">
                  <c:v> PLUT</c:v>
                </c:pt>
                <c:pt idx="5">
                  <c:v> PGES</c:v>
                </c:pt>
                <c:pt idx="6">
                  <c:v> PENOL</c:v>
                </c:pt>
              </c:strCache>
            </c:strRef>
          </c:cat>
          <c:val>
            <c:numRef>
              <c:f>'[RADAR-1.xlsx]PERCEP'!$C$10:$I$10</c:f>
              <c:numCache>
                <c:formatCode>0%</c:formatCode>
                <c:ptCount val="7"/>
                <c:pt idx="0">
                  <c:v>0.55000000000000004</c:v>
                </c:pt>
                <c:pt idx="1">
                  <c:v>3.3333333333333333E-2</c:v>
                </c:pt>
                <c:pt idx="2">
                  <c:v>0.33333333333333331</c:v>
                </c:pt>
                <c:pt idx="3">
                  <c:v>0.4</c:v>
                </c:pt>
                <c:pt idx="4">
                  <c:v>0</c:v>
                </c:pt>
                <c:pt idx="5">
                  <c:v>0.53333333333333333</c:v>
                </c:pt>
                <c:pt idx="6">
                  <c:v>0.5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8261504"/>
        <c:axId val="38263040"/>
      </c:radarChart>
      <c:catAx>
        <c:axId val="38261504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crossAx val="38263040"/>
        <c:crosses val="autoZero"/>
        <c:auto val="1"/>
        <c:lblAlgn val="ctr"/>
        <c:lblOffset val="100"/>
        <c:noMultiLvlLbl val="0"/>
      </c:catAx>
      <c:valAx>
        <c:axId val="38263040"/>
        <c:scaling>
          <c:orientation val="minMax"/>
        </c:scaling>
        <c:delete val="0"/>
        <c:axPos val="l"/>
        <c:majorGridlines/>
        <c:numFmt formatCode="0%" sourceLinked="1"/>
        <c:majorTickMark val="cross"/>
        <c:minorTickMark val="none"/>
        <c:tickLblPos val="nextTo"/>
        <c:crossAx val="3826150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49464985829389785"/>
          <c:y val="0.3932105020690449"/>
          <c:w val="0.17138482022821247"/>
          <c:h val="0.23348981899066074"/>
        </c:manualLayout>
      </c:layout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9991947029348592E-2"/>
          <c:y val="0.10061117360329959"/>
          <c:w val="0.31769565736101169"/>
          <c:h val="0.79877765279340085"/>
        </c:manualLayout>
      </c:layout>
      <c:radarChart>
        <c:radarStyle val="marker"/>
        <c:varyColors val="0"/>
        <c:ser>
          <c:idx val="0"/>
          <c:order val="0"/>
          <c:tx>
            <c:strRef>
              <c:f>CONSEIL!$B$102</c:f>
              <c:strCache>
                <c:ptCount val="1"/>
                <c:pt idx="0">
                  <c:v>Bordeaux</c:v>
                </c:pt>
              </c:strCache>
            </c:strRef>
          </c:tx>
          <c:cat>
            <c:strRef>
              <c:f>CONSEIL!$C$101:$H$101</c:f>
              <c:strCache>
                <c:ptCount val="6"/>
                <c:pt idx="0">
                  <c:v>EXP</c:v>
                </c:pt>
                <c:pt idx="1">
                  <c:v>Ca</c:v>
                </c:pt>
                <c:pt idx="2">
                  <c:v> Four</c:v>
                </c:pt>
                <c:pt idx="3">
                  <c:v> Col</c:v>
                </c:pt>
                <c:pt idx="4">
                  <c:v> InterO</c:v>
                </c:pt>
                <c:pt idx="5">
                  <c:v> Rech</c:v>
                </c:pt>
              </c:strCache>
            </c:strRef>
          </c:cat>
          <c:val>
            <c:numRef>
              <c:f>CONSEIL!$C$102:$H$102</c:f>
              <c:numCache>
                <c:formatCode>0%</c:formatCode>
                <c:ptCount val="6"/>
                <c:pt idx="0">
                  <c:v>0.25287356321839077</c:v>
                </c:pt>
                <c:pt idx="1">
                  <c:v>0.28160919540229884</c:v>
                </c:pt>
                <c:pt idx="2">
                  <c:v>0.31609195402298851</c:v>
                </c:pt>
                <c:pt idx="3">
                  <c:v>0.1954022988505747</c:v>
                </c:pt>
                <c:pt idx="4">
                  <c:v>5.7471264367816091E-3</c:v>
                </c:pt>
                <c:pt idx="5">
                  <c:v>0.16091954022988508</c:v>
                </c:pt>
              </c:numCache>
            </c:numRef>
          </c:val>
        </c:ser>
        <c:ser>
          <c:idx val="1"/>
          <c:order val="1"/>
          <c:tx>
            <c:strRef>
              <c:f>CONSEIL!$B$103</c:f>
              <c:strCache>
                <c:ptCount val="1"/>
                <c:pt idx="0">
                  <c:v>Champagne</c:v>
                </c:pt>
              </c:strCache>
            </c:strRef>
          </c:tx>
          <c:cat>
            <c:strRef>
              <c:f>CONSEIL!$C$101:$H$101</c:f>
              <c:strCache>
                <c:ptCount val="6"/>
                <c:pt idx="0">
                  <c:v>EXP</c:v>
                </c:pt>
                <c:pt idx="1">
                  <c:v>Ca</c:v>
                </c:pt>
                <c:pt idx="2">
                  <c:v> Four</c:v>
                </c:pt>
                <c:pt idx="3">
                  <c:v> Col</c:v>
                </c:pt>
                <c:pt idx="4">
                  <c:v> InterO</c:v>
                </c:pt>
                <c:pt idx="5">
                  <c:v> Rech</c:v>
                </c:pt>
              </c:strCache>
            </c:strRef>
          </c:cat>
          <c:val>
            <c:numRef>
              <c:f>CONSEIL!$C$103:$H$103</c:f>
              <c:numCache>
                <c:formatCode>0%</c:formatCode>
                <c:ptCount val="6"/>
                <c:pt idx="0">
                  <c:v>0.30952380952380953</c:v>
                </c:pt>
                <c:pt idx="1">
                  <c:v>0.14285714285714282</c:v>
                </c:pt>
                <c:pt idx="2">
                  <c:v>0.13095238095238096</c:v>
                </c:pt>
                <c:pt idx="3">
                  <c:v>0.14285714285714288</c:v>
                </c:pt>
                <c:pt idx="4">
                  <c:v>0.41071428571428564</c:v>
                </c:pt>
                <c:pt idx="5">
                  <c:v>2.9761904761904757E-2</c:v>
                </c:pt>
              </c:numCache>
            </c:numRef>
          </c:val>
        </c:ser>
        <c:ser>
          <c:idx val="2"/>
          <c:order val="2"/>
          <c:tx>
            <c:strRef>
              <c:f>CONSEIL!$B$104</c:f>
              <c:strCache>
                <c:ptCount val="1"/>
                <c:pt idx="0">
                  <c:v>Montpellier</c:v>
                </c:pt>
              </c:strCache>
            </c:strRef>
          </c:tx>
          <c:cat>
            <c:strRef>
              <c:f>CONSEIL!$C$101:$H$101</c:f>
              <c:strCache>
                <c:ptCount val="6"/>
                <c:pt idx="0">
                  <c:v>EXP</c:v>
                </c:pt>
                <c:pt idx="1">
                  <c:v>Ca</c:v>
                </c:pt>
                <c:pt idx="2">
                  <c:v> Four</c:v>
                </c:pt>
                <c:pt idx="3">
                  <c:v> Col</c:v>
                </c:pt>
                <c:pt idx="4">
                  <c:v> InterO</c:v>
                </c:pt>
                <c:pt idx="5">
                  <c:v> Rech</c:v>
                </c:pt>
              </c:strCache>
            </c:strRef>
          </c:cat>
          <c:val>
            <c:numRef>
              <c:f>CONSEIL!$C$104:$H$104</c:f>
              <c:numCache>
                <c:formatCode>0%</c:formatCode>
                <c:ptCount val="6"/>
                <c:pt idx="0">
                  <c:v>0.24444444444444446</c:v>
                </c:pt>
                <c:pt idx="1">
                  <c:v>0.33888888888888885</c:v>
                </c:pt>
                <c:pt idx="2">
                  <c:v>0.24444444444444446</c:v>
                </c:pt>
                <c:pt idx="3">
                  <c:v>0.3444444444444445</c:v>
                </c:pt>
                <c:pt idx="4">
                  <c:v>6.1111111111111116E-2</c:v>
                </c:pt>
                <c:pt idx="5">
                  <c:v>5.5555555555555559E-2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8321536"/>
        <c:axId val="38323328"/>
      </c:radarChart>
      <c:catAx>
        <c:axId val="38321536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crossAx val="38323328"/>
        <c:crosses val="autoZero"/>
        <c:auto val="1"/>
        <c:lblAlgn val="ctr"/>
        <c:lblOffset val="100"/>
        <c:noMultiLvlLbl val="0"/>
      </c:catAx>
      <c:valAx>
        <c:axId val="38323328"/>
        <c:scaling>
          <c:orientation val="minMax"/>
        </c:scaling>
        <c:delete val="0"/>
        <c:axPos val="l"/>
        <c:majorGridlines/>
        <c:numFmt formatCode="0%" sourceLinked="1"/>
        <c:majorTickMark val="cross"/>
        <c:minorTickMark val="none"/>
        <c:tickLblPos val="nextTo"/>
        <c:crossAx val="38321536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3292085723418308E-2"/>
          <c:y val="8.1307158965406537E-2"/>
          <c:w val="0.55912035096023194"/>
          <c:h val="0.79523549139690874"/>
        </c:manualLayout>
      </c:layout>
      <c:lineChart>
        <c:grouping val="standard"/>
        <c:varyColors val="0"/>
        <c:ser>
          <c:idx val="0"/>
          <c:order val="0"/>
          <c:tx>
            <c:strRef>
              <c:f>'graphe '!$A$5</c:f>
              <c:strCache>
                <c:ptCount val="1"/>
                <c:pt idx="0">
                  <c:v>Champagne </c:v>
                </c:pt>
              </c:strCache>
            </c:strRef>
          </c:tx>
          <c:spPr>
            <a:ln>
              <a:solidFill>
                <a:srgbClr val="C00000"/>
              </a:solidFill>
            </a:ln>
          </c:spPr>
          <c:marker>
            <c:symbol val="square"/>
            <c:size val="7"/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</c:spPr>
          </c:marker>
          <c:cat>
            <c:numRef>
              <c:f>'graphe '!$N$2:$X$2</c:f>
              <c:numCache>
                <c:formatCode>General</c:formatCode>
                <c:ptCount val="11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</c:numCache>
            </c:numRef>
          </c:cat>
          <c:val>
            <c:numRef>
              <c:f>'graphe '!$N$12:$X$12</c:f>
              <c:numCache>
                <c:formatCode>0.00</c:formatCode>
                <c:ptCount val="11"/>
                <c:pt idx="0">
                  <c:v>758.90233362143476</c:v>
                </c:pt>
                <c:pt idx="1">
                  <c:v>763.35193304105235</c:v>
                </c:pt>
                <c:pt idx="2">
                  <c:v>901.19384615384604</c:v>
                </c:pt>
                <c:pt idx="3">
                  <c:v>810.48248512888324</c:v>
                </c:pt>
                <c:pt idx="4">
                  <c:v>784.71552878179386</c:v>
                </c:pt>
                <c:pt idx="5">
                  <c:v>820.03353454057708</c:v>
                </c:pt>
                <c:pt idx="6">
                  <c:v>975.11187607573163</c:v>
                </c:pt>
                <c:pt idx="7">
                  <c:v>968.21602335387604</c:v>
                </c:pt>
                <c:pt idx="8">
                  <c:v>910.99470899470907</c:v>
                </c:pt>
                <c:pt idx="9">
                  <c:v>963.57775987107186</c:v>
                </c:pt>
                <c:pt idx="10">
                  <c:v>1030.7301808066759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'graphe '!$A$14</c:f>
              <c:strCache>
                <c:ptCount val="1"/>
                <c:pt idx="0">
                  <c:v>Bourgogne </c:v>
                </c:pt>
              </c:strCache>
            </c:strRef>
          </c:tx>
          <c:spPr>
            <a:ln>
              <a:solidFill>
                <a:schemeClr val="tx2"/>
              </a:solidFill>
            </a:ln>
          </c:spPr>
          <c:marker>
            <c:symbol val="plus"/>
            <c:size val="7"/>
            <c:spPr>
              <a:ln>
                <a:solidFill>
                  <a:schemeClr val="tx2"/>
                </a:solidFill>
              </a:ln>
            </c:spPr>
          </c:marker>
          <c:cat>
            <c:numRef>
              <c:f>'graphe '!$N$2:$X$2</c:f>
              <c:numCache>
                <c:formatCode>General</c:formatCode>
                <c:ptCount val="11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</c:numCache>
            </c:numRef>
          </c:cat>
          <c:val>
            <c:numRef>
              <c:f>'graphe '!$N$21:$X$21</c:f>
              <c:numCache>
                <c:formatCode>0.00</c:formatCode>
                <c:ptCount val="11"/>
                <c:pt idx="0">
                  <c:v>487.41863075196414</c:v>
                </c:pt>
                <c:pt idx="1">
                  <c:v>483.78103837471781</c:v>
                </c:pt>
                <c:pt idx="2">
                  <c:v>564.05186385737443</c:v>
                </c:pt>
                <c:pt idx="3">
                  <c:v>493.43733749349974</c:v>
                </c:pt>
                <c:pt idx="4">
                  <c:v>500.4694570135747</c:v>
                </c:pt>
                <c:pt idx="5">
                  <c:v>555.52693208430912</c:v>
                </c:pt>
                <c:pt idx="6">
                  <c:v>596.16972477064212</c:v>
                </c:pt>
                <c:pt idx="7">
                  <c:v>621.85785536159597</c:v>
                </c:pt>
                <c:pt idx="8">
                  <c:v>584.30926662876641</c:v>
                </c:pt>
                <c:pt idx="9">
                  <c:v>603.22265625</c:v>
                </c:pt>
                <c:pt idx="10">
                  <c:v>614.89277652370197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'graphe '!$A$23</c:f>
              <c:strCache>
                <c:ptCount val="1"/>
                <c:pt idx="0">
                  <c:v>Alsace 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star"/>
            <c:size val="7"/>
            <c:spPr>
              <a:ln>
                <a:solidFill>
                  <a:schemeClr val="tx1"/>
                </a:solidFill>
              </a:ln>
            </c:spPr>
          </c:marker>
          <c:cat>
            <c:numRef>
              <c:f>'graphe '!$N$2:$X$2</c:f>
              <c:numCache>
                <c:formatCode>General</c:formatCode>
                <c:ptCount val="11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</c:numCache>
            </c:numRef>
          </c:cat>
          <c:val>
            <c:numRef>
              <c:f>'graphe '!$N$30:$X$30</c:f>
              <c:numCache>
                <c:formatCode>0.00</c:formatCode>
                <c:ptCount val="11"/>
                <c:pt idx="0">
                  <c:v>378.98902821316614</c:v>
                </c:pt>
                <c:pt idx="1">
                  <c:v>402.18354430379748</c:v>
                </c:pt>
                <c:pt idx="2">
                  <c:v>404.21674876847294</c:v>
                </c:pt>
                <c:pt idx="3">
                  <c:v>377.34859675036927</c:v>
                </c:pt>
                <c:pt idx="4">
                  <c:v>381.90794979079499</c:v>
                </c:pt>
                <c:pt idx="5">
                  <c:v>384.21100090171325</c:v>
                </c:pt>
                <c:pt idx="6">
                  <c:v>395.71784232365144</c:v>
                </c:pt>
                <c:pt idx="7">
                  <c:v>384.61102106969207</c:v>
                </c:pt>
                <c:pt idx="8">
                  <c:v>393.79032258064518</c:v>
                </c:pt>
                <c:pt idx="9">
                  <c:v>426.89159292035401</c:v>
                </c:pt>
                <c:pt idx="10">
                  <c:v>467.32656514382415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'graphe '!$A$32</c:f>
              <c:strCache>
                <c:ptCount val="1"/>
                <c:pt idx="0">
                  <c:v>Bordeaux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circle"/>
            <c:size val="7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</c:spPr>
          </c:marker>
          <c:cat>
            <c:numRef>
              <c:f>'graphe '!$N$2:$X$2</c:f>
              <c:numCache>
                <c:formatCode>General</c:formatCode>
                <c:ptCount val="11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</c:numCache>
            </c:numRef>
          </c:cat>
          <c:val>
            <c:numRef>
              <c:f>'graphe '!$N$39:$X$39</c:f>
              <c:numCache>
                <c:formatCode>0.00</c:formatCode>
                <c:ptCount val="11"/>
                <c:pt idx="0">
                  <c:v>255.11821366024523</c:v>
                </c:pt>
                <c:pt idx="1">
                  <c:v>253.8431571815718</c:v>
                </c:pt>
                <c:pt idx="2">
                  <c:v>253.96893874029337</c:v>
                </c:pt>
                <c:pt idx="3">
                  <c:v>222.77698402389919</c:v>
                </c:pt>
                <c:pt idx="4">
                  <c:v>226.66512345679013</c:v>
                </c:pt>
                <c:pt idx="5">
                  <c:v>231.14807872539834</c:v>
                </c:pt>
                <c:pt idx="6">
                  <c:v>242.3364801078894</c:v>
                </c:pt>
                <c:pt idx="7">
                  <c:v>260.04303278688525</c:v>
                </c:pt>
                <c:pt idx="8">
                  <c:v>237.79700115340256</c:v>
                </c:pt>
                <c:pt idx="9">
                  <c:v>243.12959251837006</c:v>
                </c:pt>
                <c:pt idx="10">
                  <c:v>245.59308338720103</c:v>
                </c:pt>
              </c:numCache>
            </c:numRef>
          </c:val>
          <c:smooth val="0"/>
        </c:ser>
        <c:ser>
          <c:idx val="5"/>
          <c:order val="4"/>
          <c:tx>
            <c:strRef>
              <c:f>'graphe '!$A$50</c:f>
              <c:strCache>
                <c:ptCount val="1"/>
                <c:pt idx="0">
                  <c:v>Languedoc Roussillon 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triangle"/>
            <c:size val="7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</c:spPr>
          </c:marker>
          <c:cat>
            <c:numRef>
              <c:f>'graphe '!$N$2:$X$2</c:f>
              <c:numCache>
                <c:formatCode>General</c:formatCode>
                <c:ptCount val="11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</c:numCache>
            </c:numRef>
          </c:cat>
          <c:val>
            <c:numRef>
              <c:f>'graphe '!$N$57:$X$57</c:f>
              <c:numCache>
                <c:formatCode>0.00</c:formatCode>
                <c:ptCount val="11"/>
                <c:pt idx="0">
                  <c:v>53.072193247323625</c:v>
                </c:pt>
                <c:pt idx="1">
                  <c:v>68.341472237294269</c:v>
                </c:pt>
                <c:pt idx="2">
                  <c:v>71.945540145056626</c:v>
                </c:pt>
                <c:pt idx="3">
                  <c:v>58.452447945976367</c:v>
                </c:pt>
                <c:pt idx="4">
                  <c:v>51.580637038902182</c:v>
                </c:pt>
                <c:pt idx="5">
                  <c:v>54.980054849164802</c:v>
                </c:pt>
                <c:pt idx="6">
                  <c:v>71.360934476085163</c:v>
                </c:pt>
                <c:pt idx="7">
                  <c:v>73.511959521619133</c:v>
                </c:pt>
                <c:pt idx="8">
                  <c:v>76.760876730388929</c:v>
                </c:pt>
                <c:pt idx="9">
                  <c:v>89.622263078723051</c:v>
                </c:pt>
                <c:pt idx="10">
                  <c:v>92.040608447643621</c:v>
                </c:pt>
              </c:numCache>
            </c:numRef>
          </c:val>
          <c:smooth val="0"/>
        </c:ser>
        <c:ser>
          <c:idx val="6"/>
          <c:order val="5"/>
          <c:tx>
            <c:strRef>
              <c:f>'graphe '!$A$59</c:f>
              <c:strCache>
                <c:ptCount val="1"/>
                <c:pt idx="0">
                  <c:v>Vallée de la Loire </c:v>
                </c:pt>
              </c:strCache>
            </c:strRef>
          </c:tx>
          <c:spPr>
            <a:ln>
              <a:solidFill>
                <a:schemeClr val="accent6"/>
              </a:solidFill>
            </a:ln>
          </c:spPr>
          <c:marker>
            <c:symbol val="diamond"/>
            <c:size val="7"/>
            <c:spPr>
              <a:solidFill>
                <a:schemeClr val="accent6"/>
              </a:solidFill>
              <a:ln>
                <a:solidFill>
                  <a:schemeClr val="accent6"/>
                </a:solidFill>
              </a:ln>
            </c:spPr>
          </c:marker>
          <c:cat>
            <c:numRef>
              <c:f>'graphe '!$N$2:$X$2</c:f>
              <c:numCache>
                <c:formatCode>General</c:formatCode>
                <c:ptCount val="11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</c:numCache>
            </c:numRef>
          </c:cat>
          <c:val>
            <c:numRef>
              <c:f>'graphe '!$N$66:$X$66</c:f>
              <c:numCache>
                <c:formatCode>0.00</c:formatCode>
                <c:ptCount val="11"/>
                <c:pt idx="0">
                  <c:v>164.65918653576435</c:v>
                </c:pt>
                <c:pt idx="1">
                  <c:v>165.42897327707453</c:v>
                </c:pt>
                <c:pt idx="2">
                  <c:v>168.71374527112235</c:v>
                </c:pt>
                <c:pt idx="3">
                  <c:v>172.17435377597567</c:v>
                </c:pt>
                <c:pt idx="4">
                  <c:v>173.97886318194799</c:v>
                </c:pt>
                <c:pt idx="5">
                  <c:v>179.86822401916734</c:v>
                </c:pt>
                <c:pt idx="6">
                  <c:v>216.98270126413834</c:v>
                </c:pt>
                <c:pt idx="7">
                  <c:v>277.17926932880204</c:v>
                </c:pt>
                <c:pt idx="8">
                  <c:v>214.19884463362729</c:v>
                </c:pt>
                <c:pt idx="9">
                  <c:v>209.33536585365852</c:v>
                </c:pt>
                <c:pt idx="10">
                  <c:v>209.58847736625509</c:v>
                </c:pt>
              </c:numCache>
            </c:numRef>
          </c:val>
          <c:smooth val="0"/>
        </c:ser>
        <c:ser>
          <c:idx val="4"/>
          <c:order val="6"/>
          <c:tx>
            <c:strRef>
              <c:f>'graphe '!$A$41</c:f>
              <c:strCache>
                <c:ptCount val="1"/>
                <c:pt idx="0">
                  <c:v>Vallee du Rhône </c:v>
                </c:pt>
              </c:strCache>
            </c:strRef>
          </c:tx>
          <c:spPr>
            <a:ln>
              <a:solidFill>
                <a:schemeClr val="tx2">
                  <a:lumMod val="20000"/>
                  <a:lumOff val="80000"/>
                </a:schemeClr>
              </a:solidFill>
            </a:ln>
          </c:spPr>
          <c:marker>
            <c:symbol val="x"/>
            <c:size val="7"/>
            <c:spPr>
              <a:ln>
                <a:solidFill>
                  <a:schemeClr val="tx2">
                    <a:lumMod val="20000"/>
                    <a:lumOff val="80000"/>
                  </a:schemeClr>
                </a:solidFill>
              </a:ln>
            </c:spPr>
          </c:marker>
          <c:cat>
            <c:numRef>
              <c:f>'graphe '!$N$2:$X$2</c:f>
              <c:numCache>
                <c:formatCode>General</c:formatCode>
                <c:ptCount val="11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</c:numCache>
            </c:numRef>
          </c:cat>
          <c:val>
            <c:numRef>
              <c:f>'graphe '!$N$48:$X$48</c:f>
              <c:numCache>
                <c:formatCode>0.00</c:formatCode>
                <c:ptCount val="11"/>
                <c:pt idx="0">
                  <c:v>141.14917527641839</c:v>
                </c:pt>
                <c:pt idx="1">
                  <c:v>148.52244743322598</c:v>
                </c:pt>
                <c:pt idx="2">
                  <c:v>152.37172663402174</c:v>
                </c:pt>
                <c:pt idx="3">
                  <c:v>132.01011614837017</c:v>
                </c:pt>
                <c:pt idx="4">
                  <c:v>124.34334944316033</c:v>
                </c:pt>
                <c:pt idx="5">
                  <c:v>129.26299150365543</c:v>
                </c:pt>
                <c:pt idx="6">
                  <c:v>135.59068219633946</c:v>
                </c:pt>
                <c:pt idx="7">
                  <c:v>147.98996235884567</c:v>
                </c:pt>
                <c:pt idx="8">
                  <c:v>157.08252427184468</c:v>
                </c:pt>
                <c:pt idx="9">
                  <c:v>170.07026348808029</c:v>
                </c:pt>
                <c:pt idx="10">
                  <c:v>175.09018036072146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8177792"/>
        <c:axId val="38188160"/>
      </c:lineChart>
      <c:catAx>
        <c:axId val="381777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8188160"/>
        <c:crosses val="autoZero"/>
        <c:auto val="1"/>
        <c:lblAlgn val="ctr"/>
        <c:lblOffset val="100"/>
        <c:noMultiLvlLbl val="0"/>
      </c:catAx>
      <c:valAx>
        <c:axId val="38188160"/>
        <c:scaling>
          <c:orientation val="minMax"/>
        </c:scaling>
        <c:delete val="0"/>
        <c:axPos val="l"/>
        <c:majorGridlines/>
        <c:numFmt formatCode="0" sourceLinked="0"/>
        <c:majorTickMark val="out"/>
        <c:minorTickMark val="none"/>
        <c:tickLblPos val="nextTo"/>
        <c:crossAx val="381777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809747093345937"/>
          <c:y val="0.14604830701668506"/>
          <c:w val="0.30426933806049117"/>
          <c:h val="0.74183736024973923"/>
        </c:manualLayout>
      </c:layout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</c:title>
    <c:autoTitleDeleted val="0"/>
    <c:plotArea>
      <c:layout>
        <c:manualLayout>
          <c:layoutTarget val="inner"/>
          <c:xMode val="edge"/>
          <c:yMode val="edge"/>
          <c:x val="0.10015507436570428"/>
          <c:y val="0.15970394269308391"/>
          <c:w val="0.62089982502187224"/>
          <c:h val="0.72432482746321014"/>
        </c:manualLayout>
      </c:layout>
      <c:scatterChart>
        <c:scatterStyle val="lineMarker"/>
        <c:varyColors val="0"/>
        <c:ser>
          <c:idx val="1"/>
          <c:order val="0"/>
          <c:tx>
            <c:strRef>
              <c:f>Feuil1!$M$1</c:f>
              <c:strCache>
                <c:ptCount val="1"/>
                <c:pt idx="0">
                  <c:v>ETPINTP/MHL</c:v>
                </c:pt>
              </c:strCache>
            </c:strRef>
          </c:tx>
          <c:spPr>
            <a:ln w="28575">
              <a:noFill/>
            </a:ln>
          </c:spPr>
          <c:trendline>
            <c:spPr>
              <a:ln w="31750">
                <a:solidFill>
                  <a:srgbClr val="FF0000"/>
                </a:solidFill>
              </a:ln>
            </c:spPr>
            <c:trendlineType val="linear"/>
            <c:dispRSqr val="1"/>
            <c:dispEq val="1"/>
            <c:trendlineLbl>
              <c:layout>
                <c:manualLayout>
                  <c:x val="0.26067035951901363"/>
                  <c:y val="-6.7381373246711507E-2"/>
                </c:manualLayout>
              </c:layout>
              <c:numFmt formatCode="General" sourceLinked="0"/>
            </c:trendlineLbl>
          </c:trendline>
          <c:xVal>
            <c:numRef>
              <c:f>Feuil1!$M$2:$M$8</c:f>
              <c:numCache>
                <c:formatCode>General</c:formatCode>
                <c:ptCount val="7"/>
                <c:pt idx="0">
                  <c:v>14.95</c:v>
                </c:pt>
                <c:pt idx="1">
                  <c:v>4.8</c:v>
                </c:pt>
                <c:pt idx="2">
                  <c:v>2.11</c:v>
                </c:pt>
                <c:pt idx="3">
                  <c:v>0.81</c:v>
                </c:pt>
                <c:pt idx="4">
                  <c:v>2.35</c:v>
                </c:pt>
                <c:pt idx="5">
                  <c:v>0.95</c:v>
                </c:pt>
                <c:pt idx="6">
                  <c:v>0.68</c:v>
                </c:pt>
              </c:numCache>
            </c:numRef>
          </c:xVal>
          <c:yVal>
            <c:numRef>
              <c:f>Feuil1!$N$2:$N$8</c:f>
              <c:numCache>
                <c:formatCode>General</c:formatCode>
                <c:ptCount val="7"/>
                <c:pt idx="0">
                  <c:v>1031</c:v>
                </c:pt>
                <c:pt idx="1">
                  <c:v>615</c:v>
                </c:pt>
                <c:pt idx="2">
                  <c:v>467</c:v>
                </c:pt>
                <c:pt idx="3">
                  <c:v>175</c:v>
                </c:pt>
                <c:pt idx="4">
                  <c:v>210</c:v>
                </c:pt>
                <c:pt idx="5">
                  <c:v>246</c:v>
                </c:pt>
                <c:pt idx="6">
                  <c:v>92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8104064"/>
        <c:axId val="38138624"/>
      </c:scatterChart>
      <c:valAx>
        <c:axId val="381040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8138624"/>
        <c:crosses val="autoZero"/>
        <c:crossBetween val="midCat"/>
      </c:valAx>
      <c:valAx>
        <c:axId val="381386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8104064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71906070805342026"/>
          <c:y val="0.33256561679790025"/>
          <c:w val="0.26710962731594706"/>
          <c:h val="0.4320909886264217"/>
        </c:manualLayout>
      </c:layout>
      <c:overlay val="0"/>
    </c:legend>
    <c:plotVisOnly val="1"/>
    <c:dispBlanksAs val="gap"/>
    <c:showDLblsOverMax val="0"/>
  </c:chart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0.77061</cdr:x>
      <cdr:y>0.82499</cdr:y>
    </cdr:from>
    <cdr:to>
      <cdr:x>0.98852</cdr:x>
      <cdr:y>0.9719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4245996" y="2321782"/>
          <a:ext cx="1200647" cy="413468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fr-FR" sz="1000">
              <a:solidFill>
                <a:sysClr val="windowText" lastClr="000000"/>
              </a:solidFill>
            </a:rPr>
            <a:t>ETPINT/MHL</a:t>
          </a:r>
        </a:p>
        <a:p xmlns:a="http://schemas.openxmlformats.org/drawingml/2006/main">
          <a:r>
            <a:rPr lang="fr-FR" sz="1000">
              <a:solidFill>
                <a:sysClr val="windowText" lastClr="000000"/>
              </a:solidFill>
            </a:rPr>
            <a:t>ETPGLOB/100KHL</a:t>
          </a:r>
        </a:p>
      </cdr:txBody>
    </cdr:sp>
  </cdr:relSizeAnchor>
  <cdr:relSizeAnchor xmlns:cdr="http://schemas.openxmlformats.org/drawingml/2006/chartDrawing">
    <cdr:from>
      <cdr:x>0.03319</cdr:x>
      <cdr:y>0.03955</cdr:y>
    </cdr:from>
    <cdr:to>
      <cdr:x>0.21069</cdr:x>
      <cdr:y>0.12149</cdr:y>
    </cdr:to>
    <cdr:sp macro="" textlink="">
      <cdr:nvSpPr>
        <cdr:cNvPr id="5" name="Rectangle 4"/>
        <cdr:cNvSpPr/>
      </cdr:nvSpPr>
      <cdr:spPr>
        <a:xfrm xmlns:a="http://schemas.openxmlformats.org/drawingml/2006/main">
          <a:off x="182880" y="111318"/>
          <a:ext cx="978010" cy="230588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fr-FR">
              <a:solidFill>
                <a:sysClr val="windowText" lastClr="000000"/>
              </a:solidFill>
            </a:rPr>
            <a:t>PRIX/HL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8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39D595B3-6FBA-4010-B42D-C8D35A0E632B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8289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algn="l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algn="l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1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B856ABEB-FDB6-499C-886B-91DE7EB266F4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  <p:transition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4DC3FD-67F2-4FE4-9E90-095C645DF62B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  <p:transition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147009-D563-4B4A-A9AA-1B27B153FBB9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  <p:transition>
    <p:newsflash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481138"/>
            <a:ext cx="8229600" cy="4525962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2CFD4A-5801-4C57-97BF-0F1A4EE8C8BF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  <p:transition>
    <p:newsfla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7324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384266-CE08-4778-BABC-0DF5C87819FE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  <p:transition>
    <p:newsflash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7499176" cy="1143000"/>
          </a:xfrm>
        </p:spPr>
        <p:txBody>
          <a:bodyPr/>
          <a:lstStyle/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31640" y="1600200"/>
            <a:ext cx="7499176" cy="4525963"/>
          </a:xfrm>
        </p:spPr>
        <p:txBody>
          <a:bodyPr/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5868144" y="6414524"/>
            <a:ext cx="2818656" cy="365125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 smtClean="0"/>
              <a:t>INNOVIGNE 2012 INRA PECH-ROUGE</a:t>
            </a:r>
            <a:endParaRPr lang="fr-FR" dirty="0"/>
          </a:p>
        </p:txBody>
      </p:sp>
      <p:sp>
        <p:nvSpPr>
          <p:cNvPr id="7" name="Espace réservé pour une image 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115616" cy="6858000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8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67" y="5971049"/>
            <a:ext cx="1061475" cy="886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3" y="4941168"/>
            <a:ext cx="1029515" cy="965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 descr="aout05_0063"/>
          <p:cNvPicPr>
            <a:picLocks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7868" y="4000013"/>
            <a:ext cx="1061476" cy="869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age 1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376" y="3050055"/>
            <a:ext cx="1098492" cy="854379"/>
          </a:xfrm>
          <a:prstGeom prst="rect">
            <a:avLst/>
          </a:prstGeom>
        </p:spPr>
      </p:pic>
      <p:pic>
        <p:nvPicPr>
          <p:cNvPr id="13" name="Picture 2" descr="Riego por pozas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533" y="2032776"/>
            <a:ext cx="1089649" cy="939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" y="1058476"/>
            <a:ext cx="1057689" cy="896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 descr="dscn0054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21" y="102378"/>
            <a:ext cx="1079984" cy="876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6242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561C0-E806-497F-AEA5-0080D4A5091B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  <p:transition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>
              <a:defRPr/>
            </a:pPr>
            <a:endParaRPr lang="en-US"/>
          </a:p>
        </p:txBody>
      </p:sp>
      <p:sp>
        <p:nvSpPr>
          <p:cNvPr id="5" name="Chevron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B24D673-5CA7-45E7-BEA4-7FBE10685432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FB6979B-612E-48C1-AAAA-E36966E15481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660FC28-E468-4E97-BE80-892A63628EBC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70E6CA1-AD10-490C-AA2B-A5FD79DE021A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FB2BB1-3AF6-4243-9C91-D1B175FD845E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  <p:transition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2535C83-F4F5-42C0-8685-2958BB622D24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algn="l">
              <a:defRPr/>
            </a:pPr>
            <a:endParaRPr lang="en-US">
              <a:latin typeface="Arial" charset="0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algn="l">
              <a:defRPr/>
            </a:pPr>
            <a:endParaRPr lang="en-US">
              <a:latin typeface="Arial" charset="0"/>
            </a:endParaRPr>
          </a:p>
        </p:txBody>
      </p:sp>
      <p:sp>
        <p:nvSpPr>
          <p:cNvPr id="7" name="Right Triangle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>
              <a:defRPr/>
            </a:pPr>
            <a:endParaRPr lang="en-US"/>
          </a:p>
        </p:txBody>
      </p:sp>
      <p:sp>
        <p:nvSpPr>
          <p:cNvPr id="10" name="Chevron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9BDBD2C8-0ED3-4AB5-8652-93721A1D5E3A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algn="l">
              <a:defRPr/>
            </a:pPr>
            <a:endParaRPr lang="en-US">
              <a:latin typeface="Arial" charset="0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algn="l">
              <a:defRPr/>
            </a:pPr>
            <a:endParaRPr lang="en-US">
              <a:latin typeface="Arial" charset="0"/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6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081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fld id="{0947308A-D204-4F35-AD93-58B351303131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53" r:id="rId2"/>
    <p:sldLayoutId id="2147483960" r:id="rId3"/>
    <p:sldLayoutId id="2147483961" r:id="rId4"/>
    <p:sldLayoutId id="2147483962" r:id="rId5"/>
    <p:sldLayoutId id="2147483963" r:id="rId6"/>
    <p:sldLayoutId id="2147483954" r:id="rId7"/>
    <p:sldLayoutId id="2147483964" r:id="rId8"/>
    <p:sldLayoutId id="2147483965" r:id="rId9"/>
    <p:sldLayoutId id="2147483955" r:id="rId10"/>
    <p:sldLayoutId id="2147483956" r:id="rId11"/>
    <p:sldLayoutId id="2147483957" r:id="rId12"/>
    <p:sldLayoutId id="2147483958" r:id="rId13"/>
    <p:sldLayoutId id="2147483980" r:id="rId14"/>
  </p:sldLayoutIdLst>
  <p:transition>
    <p:newsflash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ontent Placeholder 1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702300"/>
          </a:xfrm>
        </p:spPr>
        <p:txBody>
          <a:bodyPr/>
          <a:lstStyle/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109537" indent="0">
              <a:buNone/>
            </a:pPr>
            <a:endParaRPr lang="fr-FR" sz="2800" dirty="0">
              <a:latin typeface="Times New Roman" pitchFamily="18" charset="0"/>
              <a:cs typeface="Times New Roman" pitchFamily="18" charset="0"/>
            </a:endParaRPr>
          </a:p>
          <a:p>
            <a:pPr marL="623887" lvl="0" indent="-514350">
              <a:buFont typeface="+mj-lt"/>
              <a:buAutoNum type="arabicPeriod"/>
            </a:pP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623887" lvl="0" indent="-514350">
              <a:buFont typeface="+mj-lt"/>
              <a:buAutoNum type="arabicPeriod"/>
            </a:pP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109537" lvl="0" indent="0">
              <a:buNone/>
            </a:pPr>
            <a:endParaRPr lang="fr-FR" dirty="0"/>
          </a:p>
          <a:p>
            <a:endParaRPr lang="en-US" dirty="0" smtClean="0"/>
          </a:p>
        </p:txBody>
      </p:sp>
      <p:sp>
        <p:nvSpPr>
          <p:cNvPr id="3" name="Rectangle 2"/>
          <p:cNvSpPr/>
          <p:nvPr/>
        </p:nvSpPr>
        <p:spPr>
          <a:xfrm>
            <a:off x="1447800" y="228600"/>
            <a:ext cx="74676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1800" b="1" i="1" dirty="0" smtClean="0"/>
          </a:p>
          <a:p>
            <a:r>
              <a:rPr lang="fr-FR" altLang="fr-FR" sz="2400" b="1" i="1" smtClean="0">
                <a:solidFill>
                  <a:srgbClr val="00B050"/>
                </a:solidFill>
              </a:rPr>
              <a:t>ClimWine</a:t>
            </a:r>
            <a:r>
              <a:rPr lang="fr-FR" altLang="fr-FR" sz="2400" b="1" i="1" dirty="0" smtClean="0">
                <a:solidFill>
                  <a:srgbClr val="00B050"/>
                </a:solidFill>
              </a:rPr>
              <a:t> </a:t>
            </a:r>
            <a:r>
              <a:rPr lang="fr-FR" altLang="fr-FR" sz="2400" b="1" i="1" dirty="0" smtClean="0">
                <a:solidFill>
                  <a:srgbClr val="00B050"/>
                </a:solidFill>
              </a:rPr>
              <a:t>2016  </a:t>
            </a:r>
            <a:r>
              <a:rPr lang="fr-FR" altLang="fr-FR" sz="2400" i="1" dirty="0" smtClean="0">
                <a:solidFill>
                  <a:srgbClr val="00B050"/>
                </a:solidFill>
              </a:rPr>
              <a:t>Bordeaux, April 10-13 </a:t>
            </a:r>
            <a:endParaRPr lang="fr-FR" altLang="fr-FR" sz="2400" dirty="0" smtClean="0">
              <a:solidFill>
                <a:srgbClr val="00B050"/>
              </a:solidFill>
            </a:endParaRPr>
          </a:p>
          <a:p>
            <a:endParaRPr lang="fr-FR" sz="1800" b="1" i="1" dirty="0"/>
          </a:p>
          <a:p>
            <a:endParaRPr lang="fr-FR" sz="1800" b="1" i="1" dirty="0" smtClean="0"/>
          </a:p>
          <a:p>
            <a:endParaRPr lang="fr-FR" b="1" i="1" dirty="0" smtClean="0"/>
          </a:p>
          <a:p>
            <a:endParaRPr lang="fr-FR" sz="2000" dirty="0" smtClean="0"/>
          </a:p>
          <a:p>
            <a:endParaRPr lang="fr-FR" sz="2400" dirty="0" smtClean="0"/>
          </a:p>
          <a:p>
            <a:r>
              <a:rPr lang="fr-FR" sz="2400" dirty="0" smtClean="0"/>
              <a:t> </a:t>
            </a:r>
            <a:r>
              <a:rPr lang="en-GB" sz="2400" b="1" dirty="0"/>
              <a:t>Adaptation Strategies to Climate Change </a:t>
            </a:r>
            <a:endParaRPr lang="en-GB" sz="2400" b="1" dirty="0" smtClean="0"/>
          </a:p>
          <a:p>
            <a:r>
              <a:rPr lang="en-GB" sz="2400" b="1" dirty="0" smtClean="0"/>
              <a:t>in </a:t>
            </a:r>
            <a:r>
              <a:rPr lang="en-GB" sz="2400" b="1" dirty="0"/>
              <a:t>the French wine industry:</a:t>
            </a:r>
            <a:endParaRPr lang="fr-FR" sz="2400" dirty="0"/>
          </a:p>
          <a:p>
            <a:r>
              <a:rPr lang="en-GB" sz="2400" b="1" dirty="0"/>
              <a:t>The role of networks connecting </a:t>
            </a:r>
            <a:r>
              <a:rPr lang="en-GB" sz="2400" b="1" dirty="0" smtClean="0"/>
              <a:t/>
            </a:r>
            <a:br>
              <a:rPr lang="en-GB" sz="2400" b="1" dirty="0" smtClean="0"/>
            </a:br>
            <a:r>
              <a:rPr lang="en-GB" sz="2400" b="1" dirty="0" smtClean="0"/>
              <a:t>wine </a:t>
            </a:r>
            <a:r>
              <a:rPr lang="en-GB" sz="2400" b="1" dirty="0"/>
              <a:t>producers and researchers </a:t>
            </a:r>
            <a:endParaRPr lang="fr-FR" sz="20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endParaRPr lang="fr-FR" sz="20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endParaRPr lang="fr-FR" sz="2000" b="1" dirty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fr-FR" sz="2000" b="1" dirty="0" smtClean="0"/>
              <a:t>James Boyer, Jean-Marc Touzard </a:t>
            </a:r>
          </a:p>
          <a:p>
            <a:endParaRPr lang="fr-FR" sz="2000" b="1" dirty="0"/>
          </a:p>
          <a:p>
            <a:r>
              <a:rPr lang="fr-FR" sz="2000" dirty="0" err="1" smtClean="0"/>
              <a:t>With</a:t>
            </a:r>
            <a:r>
              <a:rPr lang="fr-FR" sz="2000" dirty="0" smtClean="0"/>
              <a:t> the support of the </a:t>
            </a:r>
            <a:r>
              <a:rPr lang="fr-FR" sz="2000" dirty="0" err="1"/>
              <a:t>L</a:t>
            </a:r>
            <a:r>
              <a:rPr lang="fr-FR" sz="2000" dirty="0" err="1" smtClean="0"/>
              <a:t>accave</a:t>
            </a:r>
            <a:r>
              <a:rPr lang="fr-FR" sz="2000" dirty="0" smtClean="0"/>
              <a:t> </a:t>
            </a:r>
            <a:r>
              <a:rPr lang="fr-FR" sz="2000" dirty="0" err="1" smtClean="0"/>
              <a:t>project</a:t>
            </a:r>
            <a:endParaRPr lang="fr-FR" sz="2000" dirty="0" smtClean="0"/>
          </a:p>
          <a:p>
            <a:endParaRPr lang="fr-FR" sz="1800" b="1" dirty="0" smtClean="0"/>
          </a:p>
          <a:p>
            <a:endParaRPr lang="fr-FR" sz="2000" b="1" dirty="0"/>
          </a:p>
          <a:p>
            <a:r>
              <a:rPr lang="fr-FR" sz="2000" b="1" dirty="0" smtClean="0"/>
              <a:t> </a:t>
            </a:r>
            <a:endParaRPr lang="fr-FR" b="1" i="1" dirty="0" smtClean="0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6079065"/>
            <a:ext cx="13652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933" y="6042346"/>
            <a:ext cx="1587334" cy="835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5" y="1445984"/>
            <a:ext cx="1748433" cy="1659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5" y="397"/>
            <a:ext cx="1754815" cy="1523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 descr="C:\Users\touzard\Pictures\index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96" y="4800600"/>
            <a:ext cx="1759114" cy="2348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5" y="3105451"/>
            <a:ext cx="1750647" cy="1847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1067" y="6005066"/>
            <a:ext cx="1994581" cy="818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3554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ontent Placeholder 1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702300"/>
          </a:xfrm>
        </p:spPr>
        <p:txBody>
          <a:bodyPr/>
          <a:lstStyle/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109537" indent="0">
              <a:buNone/>
            </a:pPr>
            <a:endParaRPr lang="fr-FR" sz="2800" dirty="0">
              <a:latin typeface="Times New Roman" pitchFamily="18" charset="0"/>
              <a:cs typeface="Times New Roman" pitchFamily="18" charset="0"/>
            </a:endParaRPr>
          </a:p>
          <a:p>
            <a:pPr marL="623887" lvl="0" indent="-514350">
              <a:buFont typeface="+mj-lt"/>
              <a:buAutoNum type="arabicPeriod"/>
            </a:pP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109537" lvl="0" indent="0">
              <a:buNone/>
            </a:pPr>
            <a:endParaRPr lang="fr-FR" dirty="0"/>
          </a:p>
          <a:p>
            <a:endParaRPr lang="en-US" dirty="0" smtClean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5" y="1828403"/>
            <a:ext cx="1069015" cy="3124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5" y="4953000"/>
            <a:ext cx="1069015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5" y="397"/>
            <a:ext cx="1069015" cy="1828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Espace réservé du contenu 2"/>
          <p:cNvSpPr txBox="1">
            <a:spLocks/>
          </p:cNvSpPr>
          <p:nvPr/>
        </p:nvSpPr>
        <p:spPr bwMode="auto">
          <a:xfrm>
            <a:off x="1066800" y="457200"/>
            <a:ext cx="8077200" cy="3428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555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0713" indent="-228600" algn="l" rtl="0" eaLnBrk="0" fontAlgn="base" hangingPunct="0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8838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537" indent="0">
              <a:buFont typeface="Wingdings 3" pitchFamily="18" charset="2"/>
              <a:buNone/>
            </a:pPr>
            <a:r>
              <a:rPr lang="fr-FR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At </a:t>
            </a:r>
            <a:r>
              <a:rPr lang="fr-FR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farmer</a:t>
            </a:r>
            <a:r>
              <a:rPr lang="fr-FR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level</a:t>
            </a:r>
            <a:r>
              <a:rPr lang="fr-F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adaptation </a:t>
            </a:r>
            <a:r>
              <a:rPr lang="fr-F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strategies</a:t>
            </a:r>
            <a:r>
              <a:rPr lang="fr-F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lang="fr-F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fr-F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represented</a:t>
            </a:r>
            <a:r>
              <a:rPr lang="fr-F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by </a:t>
            </a:r>
            <a:r>
              <a:rPr lang="fr-F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indicators</a:t>
            </a:r>
            <a:r>
              <a:rPr lang="fr-F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of perception, innovations and </a:t>
            </a:r>
            <a:r>
              <a:rPr lang="fr-F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advice</a:t>
            </a:r>
            <a:r>
              <a:rPr lang="fr-F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networks</a:t>
            </a:r>
          </a:p>
          <a:p>
            <a:r>
              <a:rPr lang="fr-F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  <a:r>
              <a:rPr lang="fr-F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link</a:t>
            </a:r>
            <a:r>
              <a:rPr lang="fr-F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between</a:t>
            </a:r>
            <a:r>
              <a:rPr lang="fr-F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innovation for CC and </a:t>
            </a:r>
            <a:r>
              <a:rPr lang="fr-F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economic</a:t>
            </a:r>
            <a:r>
              <a:rPr lang="fr-F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dimension </a:t>
            </a:r>
          </a:p>
          <a:p>
            <a:r>
              <a:rPr lang="fr-F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3 set of </a:t>
            </a:r>
            <a:r>
              <a:rPr lang="fr-F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factors</a:t>
            </a:r>
            <a:r>
              <a:rPr lang="fr-F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have </a:t>
            </a:r>
            <a:r>
              <a:rPr lang="fr-F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significant</a:t>
            </a:r>
            <a:r>
              <a:rPr lang="fr-F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effect</a:t>
            </a:r>
            <a:r>
              <a:rPr lang="fr-F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fr-F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strategy</a:t>
            </a:r>
            <a:r>
              <a:rPr lang="fr-F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/>
            <a:r>
              <a:rPr lang="fr-F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Personnal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trajectory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of the </a:t>
            </a:r>
            <a:r>
              <a:rPr lang="fr-F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wine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producer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(training, </a:t>
            </a:r>
            <a:r>
              <a:rPr lang="fr-F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professional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responsabilities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presence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fr-F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interns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1"/>
            <a:r>
              <a:rPr lang="fr-F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Regional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effect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due to </a:t>
            </a:r>
            <a:r>
              <a:rPr lang="fr-F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specific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impact of CC, but </a:t>
            </a:r>
            <a:r>
              <a:rPr lang="fr-F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also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fr-F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different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R&amp;D networks and institutions (clusters </a:t>
            </a:r>
            <a:r>
              <a:rPr lang="fr-F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effect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1"/>
            <a:r>
              <a:rPr lang="fr-FR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« socio-</a:t>
            </a:r>
            <a:r>
              <a:rPr lang="fr-FR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technical</a:t>
            </a:r>
            <a:r>
              <a:rPr lang="fr-FR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model » (</a:t>
            </a:r>
            <a:r>
              <a:rPr lang="fr-FR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organic</a:t>
            </a:r>
            <a:r>
              <a:rPr lang="fr-FR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vs </a:t>
            </a:r>
            <a:r>
              <a:rPr lang="fr-FR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conventionnal</a:t>
            </a:r>
            <a:r>
              <a:rPr lang="fr-FR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marL="392113" lvl="1" indent="0">
              <a:buNone/>
            </a:pPr>
            <a:endParaRPr lang="fr-FR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6525" indent="0">
              <a:buNone/>
            </a:pPr>
            <a:r>
              <a:rPr lang="fr-FR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At R&amp;D </a:t>
            </a:r>
            <a:r>
              <a:rPr lang="fr-FR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actors</a:t>
            </a:r>
            <a:r>
              <a:rPr lang="fr-FR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level</a:t>
            </a:r>
            <a:r>
              <a:rPr lang="fr-F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contribution to adaptation </a:t>
            </a:r>
            <a:r>
              <a:rPr lang="fr-F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lang="fr-F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200" dirty="0" err="1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fr-F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200" dirty="0" err="1">
                <a:latin typeface="Arial" panose="020B0604020202020204" pitchFamily="34" charset="0"/>
                <a:cs typeface="Arial" panose="020B0604020202020204" pitchFamily="34" charset="0"/>
              </a:rPr>
              <a:t>represented</a:t>
            </a:r>
            <a:r>
              <a:rPr lang="fr-FR" sz="2200" dirty="0">
                <a:latin typeface="Arial" panose="020B0604020202020204" pitchFamily="34" charset="0"/>
                <a:cs typeface="Arial" panose="020B0604020202020204" pitchFamily="34" charset="0"/>
              </a:rPr>
              <a:t> by </a:t>
            </a:r>
            <a:r>
              <a:rPr lang="fr-FR" sz="2200" dirty="0" err="1">
                <a:latin typeface="Arial" panose="020B0604020202020204" pitchFamily="34" charset="0"/>
                <a:cs typeface="Arial" panose="020B0604020202020204" pitchFamily="34" charset="0"/>
              </a:rPr>
              <a:t>indicators</a:t>
            </a:r>
            <a:r>
              <a:rPr lang="fr-FR" sz="22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fr-F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publications and </a:t>
            </a:r>
            <a:r>
              <a:rPr lang="fr-FR" sz="2200" dirty="0" err="1">
                <a:latin typeface="Arial" panose="020B0604020202020204" pitchFamily="34" charset="0"/>
                <a:cs typeface="Arial" panose="020B0604020202020204" pitchFamily="34" charset="0"/>
              </a:rPr>
              <a:t>advice</a:t>
            </a:r>
            <a:r>
              <a:rPr lang="fr-FR" sz="2200" dirty="0">
                <a:latin typeface="Arial" panose="020B0604020202020204" pitchFamily="34" charset="0"/>
                <a:cs typeface="Arial" panose="020B0604020202020204" pitchFamily="34" charset="0"/>
              </a:rPr>
              <a:t> networks</a:t>
            </a:r>
          </a:p>
          <a:p>
            <a:r>
              <a:rPr lang="fr-F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No impact of (</a:t>
            </a:r>
            <a:r>
              <a:rPr lang="fr-F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chosen</a:t>
            </a:r>
            <a:r>
              <a:rPr lang="fr-F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fr-F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personal</a:t>
            </a:r>
            <a:r>
              <a:rPr lang="fr-F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factors</a:t>
            </a:r>
            <a:r>
              <a:rPr lang="fr-F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diversity</a:t>
            </a:r>
            <a:r>
              <a:rPr lang="fr-F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of profiles.. </a:t>
            </a:r>
          </a:p>
          <a:p>
            <a:r>
              <a:rPr lang="fr-F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Three</a:t>
            </a:r>
            <a:r>
              <a:rPr lang="fr-F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main « </a:t>
            </a:r>
            <a:r>
              <a:rPr lang="fr-F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dualities</a:t>
            </a:r>
            <a:r>
              <a:rPr lang="fr-F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 »</a:t>
            </a:r>
          </a:p>
          <a:p>
            <a:pPr lvl="1"/>
            <a:r>
              <a:rPr lang="fr-F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Researchers</a:t>
            </a:r>
            <a:r>
              <a:rPr 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more </a:t>
            </a:r>
            <a:r>
              <a:rPr lang="fr-F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aware</a:t>
            </a:r>
            <a:r>
              <a:rPr 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on CC vs </a:t>
            </a:r>
            <a:r>
              <a:rPr lang="fr-F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developers</a:t>
            </a:r>
            <a:r>
              <a:rPr 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more </a:t>
            </a:r>
            <a:r>
              <a:rPr lang="fr-F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connected</a:t>
            </a:r>
            <a:endParaRPr lang="fr-F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Influence of topics and discipline (</a:t>
            </a:r>
            <a:r>
              <a:rPr lang="fr-F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genetician</a:t>
            </a:r>
            <a:r>
              <a:rPr 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vs socio-</a:t>
            </a:r>
            <a:r>
              <a:rPr lang="fr-F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economist</a:t>
            </a:r>
            <a:r>
              <a:rPr 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1"/>
            <a:r>
              <a:rPr lang="fr-F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Regional</a:t>
            </a:r>
            <a:r>
              <a:rPr 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effect</a:t>
            </a:r>
            <a:r>
              <a:rPr 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capturing</a:t>
            </a:r>
            <a:r>
              <a:rPr 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networks, local issues, </a:t>
            </a:r>
            <a:r>
              <a:rPr lang="fr-F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strategic</a:t>
            </a:r>
            <a:r>
              <a:rPr 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choices</a:t>
            </a:r>
            <a:r>
              <a:rPr 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92113" lvl="1" indent="0">
              <a:buNone/>
            </a:pPr>
            <a:endParaRPr lang="fr-FR" sz="2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dirty="0"/>
          </a:p>
        </p:txBody>
      </p:sp>
      <p:sp>
        <p:nvSpPr>
          <p:cNvPr id="2" name="ZoneTexte 1"/>
          <p:cNvSpPr txBox="1"/>
          <p:nvPr/>
        </p:nvSpPr>
        <p:spPr>
          <a:xfrm>
            <a:off x="1331640" y="397"/>
            <a:ext cx="70631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Conclusion (1</a:t>
            </a:r>
            <a:r>
              <a:rPr lang="fr-FR" sz="2400" b="1" dirty="0" smtClean="0">
                <a:solidFill>
                  <a:srgbClr val="FF0000"/>
                </a:solidFill>
              </a:rPr>
              <a:t>): </a:t>
            </a:r>
            <a:r>
              <a:rPr lang="fr-FR" sz="2400" b="1" dirty="0" err="1">
                <a:solidFill>
                  <a:srgbClr val="FF0000"/>
                </a:solidFill>
              </a:rPr>
              <a:t>Farmers</a:t>
            </a:r>
            <a:r>
              <a:rPr lang="fr-FR" sz="2400" b="1" dirty="0">
                <a:solidFill>
                  <a:srgbClr val="FF0000"/>
                </a:solidFill>
              </a:rPr>
              <a:t> </a:t>
            </a:r>
            <a:r>
              <a:rPr lang="fr-FR" sz="2400" b="1" dirty="0" err="1">
                <a:solidFill>
                  <a:srgbClr val="FF0000"/>
                </a:solidFill>
              </a:rPr>
              <a:t>survey</a:t>
            </a:r>
            <a:r>
              <a:rPr lang="fr-FR" sz="2400" b="1" dirty="0">
                <a:solidFill>
                  <a:srgbClr val="FF0000"/>
                </a:solidFill>
              </a:rPr>
              <a:t> </a:t>
            </a:r>
            <a:r>
              <a:rPr lang="fr-FR" sz="2400" b="1" dirty="0" smtClean="0">
                <a:solidFill>
                  <a:srgbClr val="FF0000"/>
                </a:solidFill>
              </a:rPr>
              <a:t>vs R&amp;D </a:t>
            </a:r>
            <a:r>
              <a:rPr lang="fr-FR" sz="2400" b="1" dirty="0" err="1" smtClean="0">
                <a:solidFill>
                  <a:srgbClr val="FF0000"/>
                </a:solidFill>
              </a:rPr>
              <a:t>survey</a:t>
            </a:r>
            <a:endParaRPr lang="fr-FR" sz="2400" b="1" dirty="0">
              <a:solidFill>
                <a:srgbClr val="FF0000"/>
              </a:solidFill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9330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ontent Placeholder 1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702300"/>
          </a:xfrm>
        </p:spPr>
        <p:txBody>
          <a:bodyPr/>
          <a:lstStyle/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109537" indent="0">
              <a:buNone/>
            </a:pPr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66800" y="228600"/>
            <a:ext cx="8001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2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Conclusion (2) : more </a:t>
            </a:r>
            <a:r>
              <a:rPr lang="fr-FR" sz="2200" b="1" dirty="0" err="1" smtClean="0">
                <a:solidFill>
                  <a:srgbClr val="FF0000"/>
                </a:solidFill>
                <a:cs typeface="Arial" panose="020B0604020202020204" pitchFamily="34" charset="0"/>
              </a:rPr>
              <a:t>generic</a:t>
            </a:r>
            <a:r>
              <a:rPr lang="fr-FR" sz="22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 insights</a:t>
            </a:r>
          </a:p>
          <a:p>
            <a:pPr algn="l"/>
            <a:r>
              <a:rPr lang="fr-FR" sz="2000" dirty="0">
                <a:cs typeface="Arial" panose="020B0604020202020204" pitchFamily="34" charset="0"/>
              </a:rPr>
              <a:t> </a:t>
            </a:r>
            <a:endParaRPr lang="fr-FR" sz="2000" dirty="0" smtClean="0">
              <a:cs typeface="Arial" panose="020B0604020202020204" pitchFamily="34" charset="0"/>
            </a:endParaRPr>
          </a:p>
          <a:p>
            <a:pPr algn="l"/>
            <a:r>
              <a:rPr lang="fr-FR" sz="2000" dirty="0" err="1" smtClean="0"/>
              <a:t>Convergency</a:t>
            </a:r>
            <a:r>
              <a:rPr lang="fr-FR" sz="2000" dirty="0" smtClean="0"/>
              <a:t> </a:t>
            </a:r>
            <a:r>
              <a:rPr lang="fr-FR" sz="2000" dirty="0" err="1" smtClean="0"/>
              <a:t>between</a:t>
            </a:r>
            <a:r>
              <a:rPr lang="fr-FR" sz="2000" dirty="0" smtClean="0"/>
              <a:t>  perception of </a:t>
            </a:r>
            <a:r>
              <a:rPr lang="fr-FR" sz="2000" dirty="0" err="1" smtClean="0"/>
              <a:t>wine</a:t>
            </a:r>
            <a:r>
              <a:rPr lang="fr-FR" sz="2000" dirty="0" smtClean="0"/>
              <a:t> </a:t>
            </a:r>
            <a:r>
              <a:rPr lang="fr-FR" sz="2000" dirty="0" err="1" smtClean="0"/>
              <a:t>producers</a:t>
            </a:r>
            <a:r>
              <a:rPr lang="fr-FR" sz="2000" dirty="0" smtClean="0"/>
              <a:t> and orientation of </a:t>
            </a:r>
            <a:r>
              <a:rPr lang="fr-FR" sz="2000" dirty="0" err="1" smtClean="0"/>
              <a:t>research</a:t>
            </a:r>
            <a:r>
              <a:rPr lang="fr-FR" sz="2000" dirty="0" smtClean="0"/>
              <a:t> in </a:t>
            </a:r>
            <a:r>
              <a:rPr lang="fr-FR" sz="2000" dirty="0" err="1" smtClean="0"/>
              <a:t>each</a:t>
            </a:r>
            <a:r>
              <a:rPr lang="fr-FR" sz="2000" dirty="0" smtClean="0"/>
              <a:t> </a:t>
            </a:r>
            <a:r>
              <a:rPr lang="fr-FR" sz="2000" dirty="0" err="1" smtClean="0"/>
              <a:t>region</a:t>
            </a:r>
            <a:r>
              <a:rPr lang="fr-FR" sz="2000" dirty="0" smtClean="0"/>
              <a:t>, but not </a:t>
            </a:r>
            <a:r>
              <a:rPr lang="fr-FR" sz="2000" dirty="0" err="1" smtClean="0"/>
              <a:t>always</a:t>
            </a:r>
            <a:r>
              <a:rPr lang="fr-FR" sz="2000" dirty="0" smtClean="0"/>
              <a:t> efficient connexions…</a:t>
            </a:r>
          </a:p>
          <a:p>
            <a:pPr algn="l"/>
            <a:endParaRPr lang="fr-FR" sz="1000" dirty="0"/>
          </a:p>
          <a:p>
            <a:pPr algn="l"/>
            <a:r>
              <a:rPr lang="fr-FR" sz="2000" dirty="0" smtClean="0"/>
              <a:t>Importance of the </a:t>
            </a:r>
            <a:r>
              <a:rPr lang="fr-FR" sz="2000" b="1" dirty="0" err="1" smtClean="0"/>
              <a:t>regional</a:t>
            </a:r>
            <a:r>
              <a:rPr lang="fr-FR" sz="2000" b="1" dirty="0" smtClean="0"/>
              <a:t> dimension </a:t>
            </a:r>
            <a:r>
              <a:rPr lang="fr-FR" sz="2000" dirty="0" smtClean="0"/>
              <a:t>for adaptation : not </a:t>
            </a:r>
            <a:r>
              <a:rPr lang="fr-FR" sz="2000" dirty="0" err="1" smtClean="0"/>
              <a:t>only</a:t>
            </a:r>
            <a:r>
              <a:rPr lang="fr-FR" sz="2000" dirty="0" smtClean="0"/>
              <a:t> </a:t>
            </a:r>
            <a:r>
              <a:rPr lang="fr-FR" sz="2000" dirty="0" err="1" smtClean="0"/>
              <a:t>related</a:t>
            </a:r>
            <a:r>
              <a:rPr lang="fr-FR" sz="2000" dirty="0" smtClean="0"/>
              <a:t> to CC impacts, but </a:t>
            </a:r>
            <a:r>
              <a:rPr lang="fr-FR" sz="2000" dirty="0" err="1" smtClean="0"/>
              <a:t>also</a:t>
            </a:r>
            <a:r>
              <a:rPr lang="fr-FR" sz="2000" dirty="0" smtClean="0"/>
              <a:t> to the </a:t>
            </a:r>
            <a:r>
              <a:rPr lang="fr-FR" sz="2000" dirty="0" err="1" smtClean="0"/>
              <a:t>regional</a:t>
            </a:r>
            <a:r>
              <a:rPr lang="fr-FR" sz="2000" dirty="0" smtClean="0"/>
              <a:t> </a:t>
            </a:r>
            <a:r>
              <a:rPr lang="fr-FR" sz="2000" dirty="0" err="1" smtClean="0"/>
              <a:t>governance</a:t>
            </a:r>
            <a:r>
              <a:rPr lang="fr-FR" sz="2000" dirty="0" smtClean="0"/>
              <a:t>, </a:t>
            </a:r>
            <a:r>
              <a:rPr lang="fr-FR" sz="2000" dirty="0" err="1" smtClean="0"/>
              <a:t>with</a:t>
            </a:r>
            <a:r>
              <a:rPr lang="fr-FR" sz="2000" dirty="0" smtClean="0"/>
              <a:t> </a:t>
            </a:r>
            <a:r>
              <a:rPr lang="fr-FR" sz="2000" dirty="0"/>
              <a:t>key </a:t>
            </a:r>
            <a:r>
              <a:rPr lang="fr-FR" sz="2000" dirty="0" err="1"/>
              <a:t>role</a:t>
            </a:r>
            <a:r>
              <a:rPr lang="fr-FR" sz="2000" dirty="0"/>
              <a:t> of </a:t>
            </a:r>
            <a:r>
              <a:rPr lang="fr-FR" sz="2000" b="1" dirty="0"/>
              <a:t>« interprofession </a:t>
            </a:r>
            <a:r>
              <a:rPr lang="fr-FR" sz="2000" b="1" dirty="0" smtClean="0"/>
              <a:t>»</a:t>
            </a:r>
          </a:p>
          <a:p>
            <a:pPr algn="l"/>
            <a:endParaRPr lang="fr-FR" sz="1000" dirty="0" smtClean="0"/>
          </a:p>
          <a:p>
            <a:pPr algn="l"/>
            <a:r>
              <a:rPr lang="fr-FR" sz="2000" dirty="0" err="1" smtClean="0"/>
              <a:t>Need</a:t>
            </a:r>
            <a:r>
              <a:rPr lang="fr-FR" sz="2000" dirty="0" smtClean="0"/>
              <a:t> to </a:t>
            </a:r>
            <a:r>
              <a:rPr lang="fr-FR" sz="2000" dirty="0" err="1" smtClean="0"/>
              <a:t>specify</a:t>
            </a:r>
            <a:r>
              <a:rPr lang="fr-FR" sz="2000" dirty="0" smtClean="0"/>
              <a:t> the </a:t>
            </a:r>
            <a:r>
              <a:rPr lang="fr-FR" sz="2000" b="1" dirty="0" smtClean="0"/>
              <a:t>value </a:t>
            </a:r>
            <a:r>
              <a:rPr lang="fr-FR" sz="2000" b="1" dirty="0" err="1" smtClean="0"/>
              <a:t>chains</a:t>
            </a:r>
            <a:r>
              <a:rPr lang="fr-FR" sz="2000" dirty="0" smtClean="0"/>
              <a:t>, </a:t>
            </a:r>
            <a:r>
              <a:rPr lang="fr-FR" sz="2000" dirty="0" err="1" smtClean="0"/>
              <a:t>according</a:t>
            </a:r>
            <a:r>
              <a:rPr lang="fr-FR" sz="2000" dirty="0" smtClean="0"/>
              <a:t> to </a:t>
            </a:r>
            <a:r>
              <a:rPr lang="fr-FR" sz="2000" dirty="0" err="1" smtClean="0"/>
              <a:t>quality</a:t>
            </a:r>
            <a:r>
              <a:rPr lang="fr-FR" sz="2000" dirty="0" smtClean="0"/>
              <a:t> conventions : </a:t>
            </a:r>
            <a:r>
              <a:rPr lang="fr-FR" sz="2000" dirty="0" err="1" smtClean="0"/>
              <a:t>conventional</a:t>
            </a:r>
            <a:r>
              <a:rPr lang="fr-FR" sz="2000" dirty="0" smtClean="0"/>
              <a:t> vs </a:t>
            </a:r>
            <a:r>
              <a:rPr lang="fr-FR" sz="2000" dirty="0" err="1"/>
              <a:t>o</a:t>
            </a:r>
            <a:r>
              <a:rPr lang="fr-FR" sz="2000" dirty="0" err="1" smtClean="0"/>
              <a:t>rganic</a:t>
            </a:r>
            <a:r>
              <a:rPr lang="fr-FR" sz="2000" dirty="0" smtClean="0"/>
              <a:t> (for AOC), but </a:t>
            </a:r>
            <a:r>
              <a:rPr lang="fr-FR" sz="2000" dirty="0" err="1" smtClean="0"/>
              <a:t>also</a:t>
            </a:r>
            <a:r>
              <a:rPr lang="fr-FR" sz="2000" dirty="0" smtClean="0"/>
              <a:t> PGI, Cognac, no IG </a:t>
            </a:r>
            <a:r>
              <a:rPr lang="fr-FR" sz="2000" dirty="0" err="1" smtClean="0"/>
              <a:t>wine</a:t>
            </a:r>
            <a:r>
              <a:rPr lang="fr-FR" sz="2000" dirty="0" smtClean="0"/>
              <a:t> </a:t>
            </a:r>
          </a:p>
          <a:p>
            <a:pPr algn="l"/>
            <a:endParaRPr lang="fr-FR" sz="1000" dirty="0"/>
          </a:p>
          <a:p>
            <a:pPr algn="l"/>
            <a:r>
              <a:rPr lang="fr-FR" sz="2000" dirty="0" err="1" smtClean="0"/>
              <a:t>Personnal</a:t>
            </a:r>
            <a:r>
              <a:rPr lang="fr-FR" sz="2000" dirty="0" smtClean="0"/>
              <a:t> </a:t>
            </a:r>
            <a:r>
              <a:rPr lang="fr-FR" sz="2000" dirty="0" err="1" smtClean="0"/>
              <a:t>trajectories</a:t>
            </a:r>
            <a:r>
              <a:rPr lang="fr-FR" sz="2000" dirty="0" smtClean="0"/>
              <a:t> : </a:t>
            </a:r>
            <a:r>
              <a:rPr lang="fr-FR" sz="2000" dirty="0" err="1" smtClean="0"/>
              <a:t>role</a:t>
            </a:r>
            <a:r>
              <a:rPr lang="fr-FR" sz="2000" dirty="0" smtClean="0"/>
              <a:t> of </a:t>
            </a:r>
            <a:r>
              <a:rPr lang="fr-FR" sz="2000" b="1" dirty="0" err="1" smtClean="0"/>
              <a:t>entrepreneurship</a:t>
            </a:r>
            <a:r>
              <a:rPr lang="fr-FR" sz="2000" dirty="0" smtClean="0"/>
              <a:t> and </a:t>
            </a:r>
            <a:r>
              <a:rPr lang="fr-FR" sz="2000" dirty="0" err="1" smtClean="0"/>
              <a:t>involvement</a:t>
            </a:r>
            <a:r>
              <a:rPr lang="fr-FR" sz="2000" dirty="0" smtClean="0"/>
              <a:t> for </a:t>
            </a:r>
            <a:r>
              <a:rPr lang="fr-FR" sz="2000" dirty="0" err="1" smtClean="0"/>
              <a:t>both</a:t>
            </a:r>
            <a:r>
              <a:rPr lang="fr-FR" sz="2000" dirty="0" smtClean="0"/>
              <a:t> </a:t>
            </a:r>
            <a:r>
              <a:rPr lang="fr-FR" sz="2000" dirty="0" err="1" smtClean="0"/>
              <a:t>categories</a:t>
            </a:r>
            <a:r>
              <a:rPr lang="fr-FR" sz="2000" dirty="0" smtClean="0"/>
              <a:t> of </a:t>
            </a:r>
            <a:r>
              <a:rPr lang="fr-FR" sz="2000" dirty="0" err="1" smtClean="0"/>
              <a:t>actors</a:t>
            </a:r>
            <a:r>
              <a:rPr lang="fr-FR" sz="2000" dirty="0" smtClean="0"/>
              <a:t>.</a:t>
            </a:r>
          </a:p>
          <a:p>
            <a:pPr algn="l"/>
            <a:endParaRPr lang="fr-FR" sz="1000" dirty="0">
              <a:cs typeface="Arial" panose="020B0604020202020204" pitchFamily="34" charset="0"/>
            </a:endParaRPr>
          </a:p>
          <a:p>
            <a:pPr algn="l"/>
            <a:r>
              <a:rPr lang="fr-FR" sz="2000" b="1" dirty="0" err="1" smtClean="0">
                <a:cs typeface="Arial" panose="020B0604020202020204" pitchFamily="34" charset="0"/>
              </a:rPr>
              <a:t>Knowledge</a:t>
            </a:r>
            <a:r>
              <a:rPr lang="fr-FR" sz="2000" b="1" dirty="0" smtClean="0">
                <a:cs typeface="Arial" panose="020B0604020202020204" pitchFamily="34" charset="0"/>
              </a:rPr>
              <a:t> networks </a:t>
            </a:r>
            <a:r>
              <a:rPr lang="fr-FR" sz="2000" dirty="0" smtClean="0">
                <a:cs typeface="Arial" panose="020B0604020202020204" pitchFamily="34" charset="0"/>
              </a:rPr>
              <a:t>for adaptation: </a:t>
            </a:r>
            <a:r>
              <a:rPr lang="fr-FR" sz="2000" dirty="0" err="1" smtClean="0">
                <a:cs typeface="Arial" panose="020B0604020202020204" pitchFamily="34" charset="0"/>
              </a:rPr>
              <a:t>connecting</a:t>
            </a:r>
            <a:r>
              <a:rPr lang="fr-FR" sz="2000" dirty="0" smtClean="0">
                <a:cs typeface="Arial" panose="020B0604020202020204" pitchFamily="34" charset="0"/>
              </a:rPr>
              <a:t> </a:t>
            </a:r>
            <a:r>
              <a:rPr lang="fr-FR" sz="2000" dirty="0" err="1" smtClean="0">
                <a:cs typeface="Arial" panose="020B0604020202020204" pitchFamily="34" charset="0"/>
              </a:rPr>
              <a:t>dissemination</a:t>
            </a:r>
            <a:r>
              <a:rPr lang="fr-FR" sz="2000" dirty="0" smtClean="0">
                <a:cs typeface="Arial" panose="020B0604020202020204" pitchFamily="34" charset="0"/>
              </a:rPr>
              <a:t> of </a:t>
            </a:r>
            <a:r>
              <a:rPr lang="fr-FR" sz="2000" dirty="0" err="1" smtClean="0">
                <a:cs typeface="Arial" panose="020B0604020202020204" pitchFamily="34" charset="0"/>
              </a:rPr>
              <a:t>farmers</a:t>
            </a:r>
            <a:r>
              <a:rPr lang="fr-FR" sz="2000" dirty="0" smtClean="0">
                <a:cs typeface="Arial" panose="020B0604020202020204" pitchFamily="34" charset="0"/>
              </a:rPr>
              <a:t>’ </a:t>
            </a:r>
            <a:r>
              <a:rPr lang="fr-FR" sz="2000" dirty="0" err="1" smtClean="0">
                <a:cs typeface="Arial" panose="020B0604020202020204" pitchFamily="34" charset="0"/>
              </a:rPr>
              <a:t>knowledge</a:t>
            </a:r>
            <a:r>
              <a:rPr lang="fr-FR" sz="2000" dirty="0" smtClean="0">
                <a:cs typeface="Arial" panose="020B0604020202020204" pitchFamily="34" charset="0"/>
              </a:rPr>
              <a:t> (management of </a:t>
            </a:r>
            <a:r>
              <a:rPr lang="fr-FR" sz="2000" dirty="0" err="1" smtClean="0">
                <a:cs typeface="Arial" panose="020B0604020202020204" pitchFamily="34" charset="0"/>
              </a:rPr>
              <a:t>climate</a:t>
            </a:r>
            <a:r>
              <a:rPr lang="fr-FR" sz="2000" dirty="0" smtClean="0">
                <a:cs typeface="Arial" panose="020B0604020202020204" pitchFamily="34" charset="0"/>
              </a:rPr>
              <a:t> </a:t>
            </a:r>
            <a:r>
              <a:rPr lang="fr-FR" sz="2000" dirty="0" err="1" smtClean="0">
                <a:cs typeface="Arial" panose="020B0604020202020204" pitchFamily="34" charset="0"/>
              </a:rPr>
              <a:t>variability</a:t>
            </a:r>
            <a:r>
              <a:rPr lang="fr-FR" sz="2000" dirty="0" smtClean="0">
                <a:cs typeface="Arial" panose="020B0604020202020204" pitchFamily="34" charset="0"/>
              </a:rPr>
              <a:t>) and the </a:t>
            </a:r>
            <a:r>
              <a:rPr lang="fr-FR" sz="2000" dirty="0" err="1" smtClean="0">
                <a:cs typeface="Arial" panose="020B0604020202020204" pitchFamily="34" charset="0"/>
              </a:rPr>
              <a:t>involvement</a:t>
            </a:r>
            <a:r>
              <a:rPr lang="fr-FR" sz="2000" dirty="0" smtClean="0">
                <a:cs typeface="Arial" panose="020B0604020202020204" pitchFamily="34" charset="0"/>
              </a:rPr>
              <a:t> of R&amp;D </a:t>
            </a:r>
            <a:r>
              <a:rPr lang="fr-FR" sz="2000" dirty="0" err="1" smtClean="0">
                <a:cs typeface="Arial" panose="020B0604020202020204" pitchFamily="34" charset="0"/>
              </a:rPr>
              <a:t>actors</a:t>
            </a:r>
            <a:r>
              <a:rPr lang="fr-FR" sz="2000" dirty="0" smtClean="0">
                <a:cs typeface="Arial" panose="020B0604020202020204" pitchFamily="34" charset="0"/>
              </a:rPr>
              <a:t> in </a:t>
            </a:r>
            <a:r>
              <a:rPr lang="fr-FR" sz="2000" dirty="0" err="1" smtClean="0">
                <a:cs typeface="Arial" panose="020B0604020202020204" pitchFamily="34" charset="0"/>
              </a:rPr>
              <a:t>scientific</a:t>
            </a:r>
            <a:r>
              <a:rPr lang="fr-FR" sz="2000" dirty="0" smtClean="0">
                <a:cs typeface="Arial" panose="020B0604020202020204" pitchFamily="34" charset="0"/>
              </a:rPr>
              <a:t> production and </a:t>
            </a:r>
            <a:r>
              <a:rPr lang="fr-FR" sz="2000" dirty="0" err="1" smtClean="0">
                <a:cs typeface="Arial" panose="020B0604020202020204" pitchFamily="34" charset="0"/>
              </a:rPr>
              <a:t>dissemination</a:t>
            </a:r>
            <a:r>
              <a:rPr lang="fr-FR" sz="2000" dirty="0" smtClean="0">
                <a:cs typeface="Arial" panose="020B0604020202020204" pitchFamily="34" charset="0"/>
              </a:rPr>
              <a:t>: </a:t>
            </a:r>
            <a:r>
              <a:rPr lang="fr-FR" sz="2000" dirty="0" err="1" smtClean="0">
                <a:cs typeface="Arial" panose="020B0604020202020204" pitchFamily="34" charset="0"/>
              </a:rPr>
              <a:t>need</a:t>
            </a:r>
            <a:r>
              <a:rPr lang="fr-FR" sz="2000" dirty="0" smtClean="0">
                <a:cs typeface="Arial" panose="020B0604020202020204" pitchFamily="34" charset="0"/>
              </a:rPr>
              <a:t> of more </a:t>
            </a:r>
            <a:r>
              <a:rPr lang="fr-FR" sz="2000" dirty="0" err="1" smtClean="0">
                <a:cs typeface="Arial" panose="020B0604020202020204" pitchFamily="34" charset="0"/>
              </a:rPr>
              <a:t>events</a:t>
            </a:r>
            <a:r>
              <a:rPr lang="fr-FR" sz="2000" dirty="0" smtClean="0">
                <a:cs typeface="Arial" panose="020B0604020202020204" pitchFamily="34" charset="0"/>
              </a:rPr>
              <a:t>, </a:t>
            </a:r>
            <a:r>
              <a:rPr lang="fr-FR" sz="2000" dirty="0" err="1" smtClean="0">
                <a:cs typeface="Arial" panose="020B0604020202020204" pitchFamily="34" charset="0"/>
              </a:rPr>
              <a:t>platforms</a:t>
            </a:r>
            <a:r>
              <a:rPr lang="fr-FR" sz="2000" dirty="0" smtClean="0">
                <a:cs typeface="Arial" panose="020B0604020202020204" pitchFamily="34" charset="0"/>
              </a:rPr>
              <a:t>, forums.. Open and </a:t>
            </a:r>
            <a:r>
              <a:rPr lang="fr-FR" sz="2000" dirty="0" err="1" smtClean="0">
                <a:cs typeface="Arial" panose="020B0604020202020204" pitchFamily="34" charset="0"/>
              </a:rPr>
              <a:t>coordinated</a:t>
            </a:r>
            <a:endParaRPr lang="fr-FR" sz="2000" dirty="0">
              <a:cs typeface="Arial" panose="020B0604020202020204" pitchFamily="34" charset="0"/>
            </a:endParaRPr>
          </a:p>
          <a:p>
            <a:pPr algn="l"/>
            <a:endParaRPr lang="fr-FR" sz="1000" dirty="0"/>
          </a:p>
          <a:p>
            <a:pPr algn="l"/>
            <a:r>
              <a:rPr lang="fr-FR" sz="2000" dirty="0" smtClean="0"/>
              <a:t>To </a:t>
            </a:r>
            <a:r>
              <a:rPr lang="fr-FR" sz="2000" dirty="0" err="1" smtClean="0"/>
              <a:t>complete</a:t>
            </a:r>
            <a:r>
              <a:rPr lang="fr-FR" sz="2000" dirty="0" smtClean="0"/>
              <a:t> the </a:t>
            </a:r>
            <a:r>
              <a:rPr lang="fr-FR" sz="2000" dirty="0" err="1" smtClean="0"/>
              <a:t>analysis</a:t>
            </a:r>
            <a:r>
              <a:rPr lang="fr-FR" sz="2000" dirty="0" smtClean="0"/>
              <a:t> by </a:t>
            </a:r>
            <a:r>
              <a:rPr lang="fr-FR" sz="2000" dirty="0" err="1" smtClean="0"/>
              <a:t>including</a:t>
            </a:r>
            <a:r>
              <a:rPr lang="fr-FR" sz="2000" dirty="0" smtClean="0"/>
              <a:t> </a:t>
            </a:r>
            <a:r>
              <a:rPr lang="fr-FR" sz="2000" dirty="0" err="1" smtClean="0"/>
              <a:t>other</a:t>
            </a:r>
            <a:r>
              <a:rPr lang="fr-FR" sz="2000" dirty="0" smtClean="0"/>
              <a:t> interactions, </a:t>
            </a:r>
            <a:r>
              <a:rPr lang="fr-FR" sz="2000" dirty="0" err="1" smtClean="0"/>
              <a:t>actors</a:t>
            </a:r>
            <a:r>
              <a:rPr lang="fr-FR" sz="2000" dirty="0" smtClean="0"/>
              <a:t>, and sources of information (web, </a:t>
            </a:r>
            <a:r>
              <a:rPr lang="fr-FR" sz="2000" dirty="0" err="1" smtClean="0"/>
              <a:t>press</a:t>
            </a:r>
            <a:r>
              <a:rPr lang="fr-FR" sz="2000" dirty="0" smtClean="0"/>
              <a:t>, </a:t>
            </a:r>
            <a:r>
              <a:rPr lang="fr-FR" sz="2000" dirty="0" err="1" smtClean="0"/>
              <a:t>policy</a:t>
            </a:r>
            <a:r>
              <a:rPr lang="fr-FR" sz="2000" dirty="0" smtClean="0"/>
              <a:t>, </a:t>
            </a:r>
            <a:r>
              <a:rPr lang="fr-FR" sz="2000" dirty="0" err="1" smtClean="0"/>
              <a:t>friendly</a:t>
            </a:r>
            <a:r>
              <a:rPr lang="fr-FR" sz="2000" dirty="0" smtClean="0"/>
              <a:t> network…)</a:t>
            </a:r>
            <a:endParaRPr lang="fr-FR" sz="2000" dirty="0"/>
          </a:p>
          <a:p>
            <a:pPr algn="l"/>
            <a:endParaRPr lang="fr-FR" sz="2000" dirty="0"/>
          </a:p>
          <a:p>
            <a:endParaRPr lang="fr-FR" sz="2000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5" y="1828403"/>
            <a:ext cx="1069015" cy="3124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5" y="4953000"/>
            <a:ext cx="1069015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5" y="397"/>
            <a:ext cx="1069015" cy="1828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3174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109134" y="152400"/>
            <a:ext cx="7882466" cy="1532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fr-FR" sz="2400" b="1" dirty="0" smtClean="0">
                <a:ea typeface="Times New Roman"/>
                <a:cs typeface="Arial" panose="020B0604020202020204" pitchFamily="34" charset="0"/>
              </a:rPr>
              <a:t>Résultats </a:t>
            </a:r>
            <a:r>
              <a:rPr lang="fr-FR" sz="2400" b="1" dirty="0">
                <a:ea typeface="Times New Roman"/>
                <a:cs typeface="Arial" panose="020B0604020202020204" pitchFamily="34" charset="0"/>
              </a:rPr>
              <a:t>et </a:t>
            </a:r>
            <a:r>
              <a:rPr lang="fr-FR" sz="2400" b="1" dirty="0" smtClean="0">
                <a:ea typeface="Times New Roman"/>
                <a:cs typeface="Arial" panose="020B0604020202020204" pitchFamily="34" charset="0"/>
              </a:rPr>
              <a:t>discussions</a:t>
            </a:r>
          </a:p>
          <a:p>
            <a:pPr algn="l">
              <a:lnSpc>
                <a:spcPct val="90000"/>
              </a:lnSpc>
            </a:pPr>
            <a:r>
              <a:rPr lang="fr-FR" sz="2000" dirty="0" smtClean="0">
                <a:ea typeface="Times New Roman"/>
                <a:cs typeface="Arial" panose="020B0604020202020204" pitchFamily="34" charset="0"/>
              </a:rPr>
              <a:t>1- Les vignobles connaissent des évolutions économiques différentes</a:t>
            </a:r>
          </a:p>
          <a:p>
            <a:pPr algn="l">
              <a:lnSpc>
                <a:spcPct val="90000"/>
              </a:lnSpc>
            </a:pPr>
            <a:endParaRPr lang="fr-FR" sz="2000" dirty="0">
              <a:ea typeface="Times New Roman"/>
              <a:cs typeface="Arial" panose="020B0604020202020204" pitchFamily="34" charset="0"/>
            </a:endParaRPr>
          </a:p>
          <a:p>
            <a:pPr algn="l">
              <a:lnSpc>
                <a:spcPct val="90000"/>
              </a:lnSpc>
            </a:pPr>
            <a:endParaRPr lang="fr-FR" sz="2000" dirty="0" smtClean="0">
              <a:cs typeface="Arial" panose="020B0604020202020204" pitchFamily="34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5" y="1828403"/>
            <a:ext cx="1069015" cy="3124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5" y="4953000"/>
            <a:ext cx="1069015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5" y="397"/>
            <a:ext cx="1069015" cy="1828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1342247"/>
              </p:ext>
            </p:extLst>
          </p:nvPr>
        </p:nvGraphicFramePr>
        <p:xfrm>
          <a:off x="1371600" y="1371600"/>
          <a:ext cx="7239000" cy="2510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Rectangle 1"/>
          <p:cNvSpPr/>
          <p:nvPr/>
        </p:nvSpPr>
        <p:spPr>
          <a:xfrm>
            <a:off x="3317767" y="940872"/>
            <a:ext cx="338368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Calibri"/>
                <a:ea typeface="Calibri"/>
                <a:cs typeface="Times New Roman"/>
              </a:rPr>
              <a:t>Evolution du prix moyen par hectolitre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1190650" y="4038600"/>
            <a:ext cx="780095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</a:pPr>
            <a:r>
              <a:rPr lang="fr-FR" sz="2000" dirty="0" smtClean="0">
                <a:ea typeface="Times New Roman"/>
                <a:cs typeface="Arial" panose="020B0604020202020204" pitchFamily="34" charset="0"/>
              </a:rPr>
              <a:t>2-</a:t>
            </a:r>
            <a:r>
              <a:rPr lang="fr-FR" dirty="0" smtClean="0">
                <a:ea typeface="Times New Roman"/>
                <a:cs typeface="Arial" panose="020B0604020202020204" pitchFamily="34" charset="0"/>
              </a:rPr>
              <a:t> </a:t>
            </a:r>
            <a:r>
              <a:rPr lang="fr-FR" sz="2000" dirty="0">
                <a:ea typeface="Times New Roman"/>
                <a:cs typeface="Arial" panose="020B0604020202020204" pitchFamily="34" charset="0"/>
              </a:rPr>
              <a:t>Sur le plan </a:t>
            </a:r>
            <a:r>
              <a:rPr lang="fr-FR" sz="2000" dirty="0" smtClean="0">
                <a:ea typeface="Times New Roman"/>
                <a:cs typeface="Arial" panose="020B0604020202020204" pitchFamily="34" charset="0"/>
              </a:rPr>
              <a:t>structurel, </a:t>
            </a:r>
            <a:r>
              <a:rPr lang="fr-FR" sz="2000" dirty="0">
                <a:ea typeface="Times New Roman"/>
                <a:cs typeface="Arial" panose="020B0604020202020204" pitchFamily="34" charset="0"/>
              </a:rPr>
              <a:t>les SI des vignobles </a:t>
            </a:r>
            <a:r>
              <a:rPr lang="fr-FR" sz="2000" dirty="0" smtClean="0">
                <a:ea typeface="Times New Roman"/>
                <a:cs typeface="Arial" panose="020B0604020202020204" pitchFamily="34" charset="0"/>
              </a:rPr>
              <a:t>sont </a:t>
            </a:r>
            <a:r>
              <a:rPr lang="fr-FR" sz="2000" dirty="0">
                <a:ea typeface="Times New Roman"/>
                <a:cs typeface="Arial" panose="020B0604020202020204" pitchFamily="34" charset="0"/>
              </a:rPr>
              <a:t>très proches</a:t>
            </a:r>
          </a:p>
          <a:p>
            <a:pPr algn="l">
              <a:lnSpc>
                <a:spcPct val="90000"/>
              </a:lnSpc>
            </a:pPr>
            <a:endParaRPr lang="fr-FR" sz="2000" dirty="0">
              <a:ea typeface="Times New Roman"/>
              <a:cs typeface="Arial" panose="020B0604020202020204" pitchFamily="34" charset="0"/>
            </a:endParaRPr>
          </a:p>
          <a:p>
            <a:pPr marL="342900" indent="-342900" algn="l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fr-FR" sz="2000" dirty="0">
                <a:ea typeface="Times New Roman"/>
                <a:cs typeface="Arial" panose="020B0604020202020204" pitchFamily="34" charset="0"/>
              </a:rPr>
              <a:t>Institutions ou organisations de recherche et  d’enseignement </a:t>
            </a:r>
          </a:p>
          <a:p>
            <a:pPr marL="342900" indent="-342900" algn="l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fr-FR" sz="2000" dirty="0">
                <a:ea typeface="Times New Roman"/>
                <a:cs typeface="Arial" panose="020B0604020202020204" pitchFamily="34" charset="0"/>
              </a:rPr>
              <a:t>Organisations d’expérimentation et de conseil (IFV, CA…..)</a:t>
            </a:r>
          </a:p>
          <a:p>
            <a:pPr marL="342900" indent="-342900" algn="l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fr-FR" sz="2000" dirty="0">
                <a:ea typeface="Times New Roman"/>
                <a:cs typeface="Arial" panose="020B0604020202020204" pitchFamily="34" charset="0"/>
              </a:rPr>
              <a:t>Organisations et instituions de la filière</a:t>
            </a:r>
          </a:p>
          <a:p>
            <a:pPr marL="342900" indent="-342900" algn="l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fr-FR" sz="2000" dirty="0">
                <a:ea typeface="Times New Roman"/>
                <a:cs typeface="Arial" panose="020B0604020202020204" pitchFamily="34" charset="0"/>
              </a:rPr>
              <a:t>Institutions </a:t>
            </a:r>
            <a:r>
              <a:rPr lang="fr-FR" sz="2000" dirty="0" smtClean="0">
                <a:ea typeface="Times New Roman"/>
                <a:cs typeface="Arial" panose="020B0604020202020204" pitchFamily="34" charset="0"/>
              </a:rPr>
              <a:t>périphériques </a:t>
            </a:r>
            <a:r>
              <a:rPr lang="fr-FR" sz="2000" dirty="0">
                <a:ea typeface="Times New Roman"/>
                <a:cs typeface="Arial" panose="020B0604020202020204" pitchFamily="34" charset="0"/>
              </a:rPr>
              <a:t>(DRAAF, </a:t>
            </a:r>
            <a:r>
              <a:rPr lang="fr-FR" sz="2000" dirty="0" err="1">
                <a:ea typeface="Times New Roman"/>
                <a:cs typeface="Arial" panose="020B0604020202020204" pitchFamily="34" charset="0"/>
              </a:rPr>
              <a:t>FranceAgrimer</a:t>
            </a:r>
            <a:r>
              <a:rPr lang="fr-FR" sz="2000" dirty="0">
                <a:ea typeface="Times New Roman"/>
                <a:cs typeface="Arial" panose="020B0604020202020204" pitchFamily="34" charset="0"/>
              </a:rPr>
              <a:t>)</a:t>
            </a:r>
          </a:p>
          <a:p>
            <a:pPr marL="342900" indent="-342900" algn="l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fr-FR" sz="2000" dirty="0" smtClean="0">
                <a:ea typeface="Times New Roman"/>
                <a:cs typeface="Arial" panose="020B0604020202020204" pitchFamily="34" charset="0"/>
              </a:rPr>
              <a:t>Institutions </a:t>
            </a:r>
            <a:r>
              <a:rPr lang="fr-FR" sz="2000" dirty="0">
                <a:ea typeface="Times New Roman"/>
                <a:cs typeface="Arial" panose="020B0604020202020204" pitchFamily="34" charset="0"/>
              </a:rPr>
              <a:t>de financement </a:t>
            </a:r>
            <a:r>
              <a:rPr lang="fr-FR" sz="2000" dirty="0" smtClean="0">
                <a:ea typeface="Times New Roman"/>
                <a:cs typeface="Arial" panose="020B0604020202020204" pitchFamily="34" charset="0"/>
              </a:rPr>
              <a:t> et des institutions médiatiques</a:t>
            </a:r>
            <a:endParaRPr lang="fr-FR" sz="2000" dirty="0">
              <a:ea typeface="Times New Roman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3057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ontent Placeholder 1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702300"/>
          </a:xfrm>
        </p:spPr>
        <p:txBody>
          <a:bodyPr/>
          <a:lstStyle/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109537" indent="0">
              <a:buNone/>
            </a:pPr>
            <a:endParaRPr lang="fr-FR" sz="2800" dirty="0">
              <a:latin typeface="Times New Roman" pitchFamily="18" charset="0"/>
              <a:cs typeface="Times New Roman" pitchFamily="18" charset="0"/>
            </a:endParaRPr>
          </a:p>
          <a:p>
            <a:pPr marL="623887" lvl="0" indent="-514350">
              <a:buFont typeface="+mj-lt"/>
              <a:buAutoNum type="arabicPeriod"/>
            </a:pP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623887" lvl="0" indent="-514350">
              <a:buFont typeface="+mj-lt"/>
              <a:buAutoNum type="arabicPeriod"/>
            </a:pPr>
            <a:endParaRPr lang="fr-FR" sz="28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algn="ctr" eaLnBrk="1" hangingPunct="1">
              <a:spcBef>
                <a:spcPct val="0"/>
              </a:spcBef>
              <a:buClrTx/>
              <a:buSzTx/>
              <a:buNone/>
            </a:pPr>
            <a:endParaRPr lang="fr-FR" sz="28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fr-FR" sz="2000" dirty="0">
                <a:latin typeface="Arial" pitchFamily="34" charset="0"/>
                <a:cs typeface="Arial" panose="020B0604020202020204" pitchFamily="34" charset="0"/>
              </a:rPr>
              <a:t> </a:t>
            </a:r>
            <a:endParaRPr lang="fr-FR" sz="1400" b="1" dirty="0">
              <a:latin typeface="Calibri"/>
              <a:ea typeface="Calibri"/>
              <a:cs typeface="Times New Roman"/>
            </a:endParaRPr>
          </a:p>
          <a:p>
            <a:pPr marL="109537" lvl="0" indent="0">
              <a:buNone/>
            </a:pPr>
            <a:endParaRPr lang="fr-FR" sz="1400" dirty="0">
              <a:latin typeface="Calibri"/>
              <a:ea typeface="Calibri"/>
              <a:cs typeface="Times New Roman"/>
            </a:endParaRPr>
          </a:p>
          <a:p>
            <a:pPr marL="109537" indent="0" algn="ctr">
              <a:buNone/>
            </a:pPr>
            <a:r>
              <a:rPr lang="fr-FR" sz="1400" dirty="0" smtClean="0">
                <a:latin typeface="Calibri"/>
                <a:ea typeface="Calibri"/>
                <a:cs typeface="Times New Roman"/>
              </a:rPr>
              <a:t>         </a:t>
            </a:r>
            <a:endParaRPr lang="en-US" dirty="0" smtClean="0"/>
          </a:p>
        </p:txBody>
      </p:sp>
      <p:sp>
        <p:nvSpPr>
          <p:cNvPr id="3" name="Rectangle 2"/>
          <p:cNvSpPr/>
          <p:nvPr/>
        </p:nvSpPr>
        <p:spPr>
          <a:xfrm>
            <a:off x="1530828" y="228600"/>
            <a:ext cx="7155971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000" dirty="0">
                <a:cs typeface="Arial" panose="020B0604020202020204" pitchFamily="34" charset="0"/>
              </a:rPr>
              <a:t>3</a:t>
            </a:r>
            <a:r>
              <a:rPr lang="fr-FR" sz="2000" dirty="0" smtClean="0">
                <a:cs typeface="Arial" panose="020B0604020202020204" pitchFamily="34" charset="0"/>
              </a:rPr>
              <a:t>- Effet de </a:t>
            </a:r>
            <a:r>
              <a:rPr lang="fr-FR" sz="2000" dirty="0">
                <a:cs typeface="Arial" panose="020B0604020202020204" pitchFamily="34" charset="0"/>
              </a:rPr>
              <a:t>l’intensité de la R&amp;D </a:t>
            </a:r>
            <a:endParaRPr lang="fr-FR" sz="2000" dirty="0" smtClean="0">
              <a:cs typeface="Arial" panose="020B0604020202020204" pitchFamily="34" charset="0"/>
            </a:endParaRPr>
          </a:p>
          <a:p>
            <a:pPr algn="just"/>
            <a:r>
              <a:rPr lang="fr-FR" sz="2000" b="1" dirty="0" smtClean="0">
                <a:solidFill>
                  <a:prstClr val="black"/>
                </a:solidFill>
                <a:latin typeface="Calibri"/>
                <a:ea typeface="Calibri"/>
                <a:cs typeface="Arial" panose="020B0604020202020204" pitchFamily="34" charset="0"/>
              </a:rPr>
              <a:t>            </a:t>
            </a:r>
            <a:r>
              <a:rPr lang="fr-FR" sz="1400" b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ETP </a:t>
            </a:r>
            <a:r>
              <a:rPr lang="fr-FR" sz="1400" b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totaux  par millier d’hectares mobilisés dans la recherche par vignoble</a:t>
            </a:r>
            <a:endParaRPr lang="fr-FR" sz="2000" b="1" dirty="0">
              <a:latin typeface="Arial" charset="0"/>
            </a:endParaRPr>
          </a:p>
          <a:p>
            <a:pPr algn="l"/>
            <a:endParaRPr lang="fr-FR" sz="1400" b="1" u="sng" dirty="0" smtClean="0"/>
          </a:p>
          <a:p>
            <a:endParaRPr lang="fr-FR" sz="1400" b="1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998" y="914400"/>
            <a:ext cx="6781801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5" y="1828403"/>
            <a:ext cx="1069015" cy="3124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5" y="4953000"/>
            <a:ext cx="1069015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5" y="397"/>
            <a:ext cx="1069015" cy="1828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5" name="Graphique 14"/>
          <p:cNvGraphicFramePr/>
          <p:nvPr>
            <p:extLst>
              <p:ext uri="{D42A27DB-BD31-4B8C-83A1-F6EECF244321}">
                <p14:modId xmlns:p14="http://schemas.microsoft.com/office/powerpoint/2010/main" val="701622584"/>
              </p:ext>
            </p:extLst>
          </p:nvPr>
        </p:nvGraphicFramePr>
        <p:xfrm>
          <a:off x="1676400" y="3886200"/>
          <a:ext cx="6553200" cy="2613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" name="Rectangle 1"/>
          <p:cNvSpPr/>
          <p:nvPr/>
        </p:nvSpPr>
        <p:spPr>
          <a:xfrm>
            <a:off x="1066800" y="3065721"/>
            <a:ext cx="7391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fr-FR" sz="2000" dirty="0" smtClean="0">
                <a:cs typeface="Arial" panose="020B0604020202020204" pitchFamily="34" charset="0"/>
              </a:rPr>
              <a:t>4- Effet </a:t>
            </a:r>
            <a:r>
              <a:rPr lang="fr-FR" sz="2000" dirty="0">
                <a:cs typeface="Arial" panose="020B0604020202020204" pitchFamily="34" charset="0"/>
              </a:rPr>
              <a:t>de l’implication des  Interprofessions  dans la R&amp;D</a:t>
            </a:r>
            <a:r>
              <a:rPr lang="fr-FR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                       </a:t>
            </a:r>
          </a:p>
          <a:p>
            <a:pPr lvl="0">
              <a:lnSpc>
                <a:spcPct val="150000"/>
              </a:lnSpc>
            </a:pPr>
            <a:r>
              <a:rPr lang="fr-FR" b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   </a:t>
            </a:r>
            <a:r>
              <a:rPr lang="fr-FR" b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 Relation </a:t>
            </a:r>
            <a:r>
              <a:rPr lang="fr-FR" b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entre Valorisation du vin et implication des interprofessions dans la  R&amp;D</a:t>
            </a:r>
            <a:endParaRPr lang="fr-FR" sz="1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019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" grpId="0">
        <p:bldAsOne/>
      </p:bldGraphic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ontent Placeholder 1"/>
          <p:cNvSpPr>
            <a:spLocks noGrp="1"/>
          </p:cNvSpPr>
          <p:nvPr>
            <p:ph idx="1"/>
          </p:nvPr>
        </p:nvSpPr>
        <p:spPr>
          <a:xfrm>
            <a:off x="381000" y="304800"/>
            <a:ext cx="8534400" cy="5702300"/>
          </a:xfrm>
        </p:spPr>
        <p:txBody>
          <a:bodyPr/>
          <a:lstStyle/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109537" indent="0">
              <a:buNone/>
            </a:pPr>
            <a:endParaRPr lang="fr-FR" sz="2800" dirty="0">
              <a:latin typeface="Times New Roman" pitchFamily="18" charset="0"/>
              <a:cs typeface="Times New Roman" pitchFamily="18" charset="0"/>
            </a:endParaRPr>
          </a:p>
          <a:p>
            <a:pPr marL="623887" lvl="0" indent="-514350">
              <a:buFont typeface="+mj-lt"/>
              <a:buAutoNum type="arabicPeriod"/>
            </a:pP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109537" lvl="0" indent="0">
              <a:buNone/>
            </a:pPr>
            <a:endParaRPr lang="fr-FR" dirty="0"/>
          </a:p>
          <a:p>
            <a:endParaRPr lang="en-US" dirty="0" smtClean="0"/>
          </a:p>
        </p:txBody>
      </p:sp>
      <p:sp>
        <p:nvSpPr>
          <p:cNvPr id="3" name="Rectangle 2"/>
          <p:cNvSpPr/>
          <p:nvPr/>
        </p:nvSpPr>
        <p:spPr>
          <a:xfrm>
            <a:off x="228600" y="228600"/>
            <a:ext cx="8839200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err="1" smtClean="0">
                <a:solidFill>
                  <a:schemeClr val="accent3"/>
                </a:solidFill>
                <a:cs typeface="Arial" panose="020B0604020202020204" pitchFamily="34" charset="0"/>
              </a:rPr>
              <a:t>Context</a:t>
            </a:r>
            <a:endParaRPr lang="fr-FR" sz="2800" b="1" dirty="0" smtClean="0">
              <a:solidFill>
                <a:schemeClr val="accent3"/>
              </a:solidFill>
              <a:cs typeface="Arial" panose="020B0604020202020204" pitchFamily="34" charset="0"/>
            </a:endParaRPr>
          </a:p>
          <a:p>
            <a:endParaRPr lang="fr-FR" sz="2400" b="1" dirty="0" smtClean="0">
              <a:solidFill>
                <a:schemeClr val="accent3"/>
              </a:solidFill>
              <a:cs typeface="Arial" panose="020B0604020202020204" pitchFamily="34" charset="0"/>
            </a:endParaRPr>
          </a:p>
          <a:p>
            <a:pPr algn="l"/>
            <a:r>
              <a:rPr lang="en-US" sz="2200" dirty="0" smtClean="0"/>
              <a:t>Innovations have been progressively adopted by wine producers for 8000 years…</a:t>
            </a:r>
          </a:p>
          <a:p>
            <a:pPr algn="l"/>
            <a:endParaRPr lang="en-US" sz="2200" dirty="0"/>
          </a:p>
          <a:p>
            <a:pPr algn="l"/>
            <a:r>
              <a:rPr lang="en-US" sz="2200" dirty="0"/>
              <a:t>A</a:t>
            </a:r>
            <a:r>
              <a:rPr lang="en-US" sz="2200" dirty="0" smtClean="0"/>
              <a:t>cceleration of innovations in the two last centuries, linked to </a:t>
            </a:r>
            <a:br>
              <a:rPr lang="en-US" sz="2200" dirty="0" smtClean="0"/>
            </a:br>
            <a:r>
              <a:rPr lang="en-US" sz="2200" dirty="0" err="1" smtClean="0"/>
              <a:t>i</a:t>
            </a:r>
            <a:r>
              <a:rPr lang="en-US" sz="2200" dirty="0" smtClean="0"/>
              <a:t>) geographical expansion of viticulture </a:t>
            </a:r>
          </a:p>
          <a:p>
            <a:pPr algn="l"/>
            <a:r>
              <a:rPr lang="en-US" sz="2200" dirty="0" smtClean="0"/>
              <a:t>ii) integration of scientific knowledge, facing different issues: pest, productivity, mechanization, quality, diversification...</a:t>
            </a:r>
          </a:p>
          <a:p>
            <a:pPr algn="l"/>
            <a:endParaRPr lang="en-US" sz="2200" dirty="0" smtClean="0"/>
          </a:p>
          <a:p>
            <a:pPr algn="l"/>
            <a:r>
              <a:rPr lang="en-US" sz="2200" dirty="0" smtClean="0"/>
              <a:t>During the last decades, the </a:t>
            </a:r>
            <a:r>
              <a:rPr lang="en-US" sz="2200" b="1" dirty="0"/>
              <a:t>relations between </a:t>
            </a:r>
            <a:r>
              <a:rPr lang="en-US" sz="2200" b="1" dirty="0" smtClean="0"/>
              <a:t>wine producers </a:t>
            </a:r>
            <a:r>
              <a:rPr lang="en-US" sz="2200" b="1" dirty="0"/>
              <a:t>and research </a:t>
            </a:r>
            <a:r>
              <a:rPr lang="en-US" sz="2200" b="1" dirty="0" smtClean="0"/>
              <a:t>centers or universities </a:t>
            </a:r>
            <a:r>
              <a:rPr lang="en-US" sz="2200" dirty="0" smtClean="0"/>
              <a:t>have </a:t>
            </a:r>
            <a:r>
              <a:rPr lang="en-US" sz="2200" dirty="0"/>
              <a:t>play a key role in </a:t>
            </a:r>
            <a:r>
              <a:rPr lang="en-US" sz="2200" dirty="0" smtClean="0"/>
              <a:t>the development of vineyard in the “new world” </a:t>
            </a:r>
            <a:r>
              <a:rPr lang="en-US" sz="2200" dirty="0"/>
              <a:t>(</a:t>
            </a:r>
            <a:r>
              <a:rPr lang="en-US" sz="2200" dirty="0" smtClean="0"/>
              <a:t>Giuliani et al. 205, 2010) and in different regional clusters (</a:t>
            </a:r>
            <a:r>
              <a:rPr lang="en-US" sz="2200" dirty="0" err="1" smtClean="0"/>
              <a:t>Touzard</a:t>
            </a:r>
            <a:r>
              <a:rPr lang="en-US" sz="2200" dirty="0" smtClean="0"/>
              <a:t> 2013) </a:t>
            </a:r>
            <a:endParaRPr lang="fr-FR" sz="2200" b="1" dirty="0">
              <a:cs typeface="Arial" panose="020B0604020202020204" pitchFamily="34" charset="0"/>
            </a:endParaRPr>
          </a:p>
          <a:p>
            <a:pPr algn="l"/>
            <a:endParaRPr lang="fr-FR" sz="2200" dirty="0" smtClean="0">
              <a:cs typeface="Arial" panose="020B0604020202020204" pitchFamily="34" charset="0"/>
            </a:endParaRPr>
          </a:p>
          <a:p>
            <a:pPr algn="l"/>
            <a:r>
              <a:rPr lang="en-US" sz="2200" dirty="0" smtClean="0"/>
              <a:t>What is the role of these relations in adaptation to climate change in   	the wine industry?</a:t>
            </a:r>
          </a:p>
        </p:txBody>
      </p:sp>
    </p:spTree>
    <p:extLst>
      <p:ext uri="{BB962C8B-B14F-4D97-AF65-F5344CB8AC3E}">
        <p14:creationId xmlns:p14="http://schemas.microsoft.com/office/powerpoint/2010/main" val="3163389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ontent Placeholder 1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702300"/>
          </a:xfrm>
        </p:spPr>
        <p:txBody>
          <a:bodyPr/>
          <a:lstStyle/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109537" indent="0">
              <a:buNone/>
            </a:pPr>
            <a:endParaRPr lang="fr-FR" sz="2800" dirty="0">
              <a:latin typeface="Times New Roman" pitchFamily="18" charset="0"/>
              <a:cs typeface="Times New Roman" pitchFamily="18" charset="0"/>
            </a:endParaRPr>
          </a:p>
          <a:p>
            <a:pPr marL="623887" lvl="0" indent="-514350">
              <a:buFont typeface="+mj-lt"/>
              <a:buAutoNum type="arabicPeriod"/>
            </a:pP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109537" lvl="0" indent="0">
              <a:buNone/>
            </a:pPr>
            <a:endParaRPr lang="fr-FR" dirty="0"/>
          </a:p>
          <a:p>
            <a:endParaRPr lang="en-US" dirty="0" smtClean="0"/>
          </a:p>
        </p:txBody>
      </p:sp>
      <p:sp>
        <p:nvSpPr>
          <p:cNvPr id="3" name="Rectangle 2"/>
          <p:cNvSpPr/>
          <p:nvPr/>
        </p:nvSpPr>
        <p:spPr>
          <a:xfrm>
            <a:off x="452868" y="304800"/>
            <a:ext cx="4136065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200" dirty="0" smtClean="0">
                <a:cs typeface="Arial" panose="020B0604020202020204" pitchFamily="34" charset="0"/>
              </a:rPr>
              <a:t>PhD James Boyer </a:t>
            </a:r>
          </a:p>
          <a:p>
            <a:pPr algn="just"/>
            <a:r>
              <a:rPr lang="fr-FR" sz="2200" dirty="0" smtClean="0">
                <a:cs typeface="Arial" panose="020B0604020202020204" pitchFamily="34" charset="0"/>
              </a:rPr>
              <a:t>(</a:t>
            </a:r>
            <a:r>
              <a:rPr lang="fr-FR" sz="2200" dirty="0">
                <a:cs typeface="Arial" panose="020B0604020202020204" pitchFamily="34" charset="0"/>
              </a:rPr>
              <a:t>M</a:t>
            </a:r>
            <a:r>
              <a:rPr lang="fr-FR" sz="2200" dirty="0" smtClean="0">
                <a:cs typeface="Arial" panose="020B0604020202020204" pitchFamily="34" charset="0"/>
              </a:rPr>
              <a:t>arch 2016)</a:t>
            </a:r>
          </a:p>
          <a:p>
            <a:pPr algn="just"/>
            <a:endParaRPr lang="fr-FR" sz="2200" dirty="0" smtClean="0">
              <a:cs typeface="Arial" panose="020B0604020202020204" pitchFamily="34" charset="0"/>
            </a:endParaRPr>
          </a:p>
          <a:p>
            <a:pPr algn="just"/>
            <a:r>
              <a:rPr lang="fr-FR" sz="2200" dirty="0" err="1" smtClean="0">
                <a:cs typeface="Arial" panose="020B0604020202020204" pitchFamily="34" charset="0"/>
              </a:rPr>
              <a:t>What</a:t>
            </a:r>
            <a:r>
              <a:rPr lang="fr-FR" sz="2200" dirty="0" smtClean="0">
                <a:cs typeface="Arial" panose="020B0604020202020204" pitchFamily="34" charset="0"/>
              </a:rPr>
              <a:t> </a:t>
            </a:r>
            <a:r>
              <a:rPr lang="fr-FR" sz="2200" dirty="0" err="1" smtClean="0">
                <a:cs typeface="Arial" panose="020B0604020202020204" pitchFamily="34" charset="0"/>
              </a:rPr>
              <a:t>is</a:t>
            </a:r>
            <a:r>
              <a:rPr lang="fr-FR" sz="2200" dirty="0" smtClean="0">
                <a:cs typeface="Arial" panose="020B0604020202020204" pitchFamily="34" charset="0"/>
              </a:rPr>
              <a:t> the </a:t>
            </a:r>
            <a:r>
              <a:rPr lang="fr-FR" sz="2200" dirty="0" err="1" smtClean="0">
                <a:cs typeface="Arial" panose="020B0604020202020204" pitchFamily="34" charset="0"/>
              </a:rPr>
              <a:t>role</a:t>
            </a:r>
            <a:r>
              <a:rPr lang="fr-FR" sz="2200" dirty="0" smtClean="0">
                <a:cs typeface="Arial" panose="020B0604020202020204" pitchFamily="34" charset="0"/>
              </a:rPr>
              <a:t> of « local </a:t>
            </a:r>
            <a:r>
              <a:rPr lang="fr-FR" sz="2200" dirty="0" err="1" smtClean="0">
                <a:cs typeface="Arial" panose="020B0604020202020204" pitchFamily="34" charset="0"/>
              </a:rPr>
              <a:t>relationships</a:t>
            </a:r>
            <a:r>
              <a:rPr lang="fr-FR" sz="2200" dirty="0" smtClean="0">
                <a:cs typeface="Arial" panose="020B0604020202020204" pitchFamily="34" charset="0"/>
              </a:rPr>
              <a:t> </a:t>
            </a:r>
            <a:r>
              <a:rPr lang="fr-FR" sz="2200" dirty="0" err="1" smtClean="0">
                <a:cs typeface="Arial" panose="020B0604020202020204" pitchFamily="34" charset="0"/>
              </a:rPr>
              <a:t>between</a:t>
            </a:r>
            <a:r>
              <a:rPr lang="fr-FR" sz="2200" dirty="0" smtClean="0">
                <a:cs typeface="Arial" panose="020B0604020202020204" pitchFamily="34" charset="0"/>
              </a:rPr>
              <a:t> </a:t>
            </a:r>
            <a:r>
              <a:rPr lang="fr-FR" sz="2200" dirty="0" err="1" smtClean="0">
                <a:cs typeface="Arial" panose="020B0604020202020204" pitchFamily="34" charset="0"/>
              </a:rPr>
              <a:t>actors</a:t>
            </a:r>
            <a:r>
              <a:rPr lang="fr-FR" sz="2200" dirty="0" smtClean="0">
                <a:cs typeface="Arial" panose="020B0604020202020204" pitchFamily="34" charset="0"/>
              </a:rPr>
              <a:t> of R&amp;D and </a:t>
            </a:r>
            <a:r>
              <a:rPr lang="fr-FR" sz="2200" dirty="0" err="1" smtClean="0">
                <a:cs typeface="Arial" panose="020B0604020202020204" pitchFamily="34" charset="0"/>
              </a:rPr>
              <a:t>wine</a:t>
            </a:r>
            <a:r>
              <a:rPr lang="fr-FR" sz="2200" dirty="0" smtClean="0">
                <a:cs typeface="Arial" panose="020B0604020202020204" pitchFamily="34" charset="0"/>
              </a:rPr>
              <a:t> </a:t>
            </a:r>
            <a:r>
              <a:rPr lang="fr-FR" sz="2200" dirty="0" err="1" smtClean="0">
                <a:cs typeface="Arial" panose="020B0604020202020204" pitchFamily="34" charset="0"/>
              </a:rPr>
              <a:t>producers</a:t>
            </a:r>
            <a:r>
              <a:rPr lang="fr-FR" sz="2200" dirty="0" smtClean="0">
                <a:cs typeface="Arial" panose="020B0604020202020204" pitchFamily="34" charset="0"/>
              </a:rPr>
              <a:t> » in the adaptation to </a:t>
            </a:r>
            <a:r>
              <a:rPr lang="fr-FR" sz="2200" dirty="0" err="1" smtClean="0">
                <a:cs typeface="Arial" panose="020B0604020202020204" pitchFamily="34" charset="0"/>
              </a:rPr>
              <a:t>climate</a:t>
            </a:r>
            <a:r>
              <a:rPr lang="fr-FR" sz="2200" dirty="0" smtClean="0">
                <a:cs typeface="Arial" panose="020B0604020202020204" pitchFamily="34" charset="0"/>
              </a:rPr>
              <a:t> change, in the French </a:t>
            </a:r>
            <a:r>
              <a:rPr lang="fr-FR" sz="2200" dirty="0" err="1" smtClean="0">
                <a:cs typeface="Arial" panose="020B0604020202020204" pitchFamily="34" charset="0"/>
              </a:rPr>
              <a:t>wine</a:t>
            </a:r>
            <a:r>
              <a:rPr lang="fr-FR" sz="2200" dirty="0" smtClean="0">
                <a:cs typeface="Arial" panose="020B0604020202020204" pitchFamily="34" charset="0"/>
              </a:rPr>
              <a:t> </a:t>
            </a:r>
            <a:r>
              <a:rPr lang="fr-FR" sz="2200" dirty="0" err="1" smtClean="0">
                <a:cs typeface="Arial" panose="020B0604020202020204" pitchFamily="34" charset="0"/>
              </a:rPr>
              <a:t>regions</a:t>
            </a:r>
            <a:r>
              <a:rPr lang="fr-FR" sz="2200" dirty="0" smtClean="0">
                <a:cs typeface="Arial" panose="020B0604020202020204" pitchFamily="34" charset="0"/>
              </a:rPr>
              <a:t> ?</a:t>
            </a:r>
          </a:p>
          <a:p>
            <a:pPr algn="just"/>
            <a:endParaRPr lang="fr-F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fr-FR" sz="1400" b="1" u="sng" dirty="0" smtClean="0"/>
          </a:p>
          <a:p>
            <a:endParaRPr lang="fr-FR" sz="1400" b="1" dirty="0"/>
          </a:p>
        </p:txBody>
      </p:sp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510310"/>
            <a:ext cx="6841067" cy="3265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G:\DOC\INRA\IMG_1022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04800"/>
            <a:ext cx="3479800" cy="260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7035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304800" y="762000"/>
            <a:ext cx="8839200" cy="4525962"/>
          </a:xfrm>
        </p:spPr>
        <p:txBody>
          <a:bodyPr/>
          <a:lstStyle/>
          <a:p>
            <a:pPr marL="109537" indent="0">
              <a:buNone/>
            </a:pPr>
            <a:r>
              <a:rPr lang="fr-FR" sz="2200" b="1" dirty="0" smtClean="0"/>
              <a:t>A </a:t>
            </a:r>
            <a:r>
              <a:rPr lang="fr-FR" sz="2200" b="1" dirty="0" err="1" smtClean="0"/>
              <a:t>strategic</a:t>
            </a:r>
            <a:r>
              <a:rPr lang="fr-FR" sz="2200" b="1" dirty="0" smtClean="0"/>
              <a:t> and </a:t>
            </a:r>
            <a:r>
              <a:rPr lang="fr-FR" sz="2200" b="1" dirty="0" err="1" smtClean="0"/>
              <a:t>relational</a:t>
            </a:r>
            <a:r>
              <a:rPr lang="fr-FR" sz="2200" b="1" dirty="0" smtClean="0"/>
              <a:t> </a:t>
            </a:r>
            <a:r>
              <a:rPr lang="fr-FR" sz="2200" b="1" dirty="0" err="1" smtClean="0"/>
              <a:t>definition</a:t>
            </a:r>
            <a:r>
              <a:rPr lang="fr-FR" sz="2200" b="1" dirty="0" smtClean="0"/>
              <a:t> of adaptation:</a:t>
            </a:r>
          </a:p>
          <a:p>
            <a:pPr marL="109537" indent="0">
              <a:buNone/>
            </a:pPr>
            <a:r>
              <a:rPr lang="fr-FR" sz="2200" b="1" dirty="0"/>
              <a:t> </a:t>
            </a:r>
            <a:r>
              <a:rPr lang="fr-FR" sz="2200" b="1" dirty="0" smtClean="0"/>
              <a:t>    </a:t>
            </a:r>
            <a:r>
              <a:rPr lang="fr-FR" sz="2000" dirty="0" smtClean="0">
                <a:solidFill>
                  <a:srgbClr val="FF0000"/>
                </a:solidFill>
              </a:rPr>
              <a:t>Perception</a:t>
            </a:r>
            <a:r>
              <a:rPr lang="fr-FR" sz="2000" dirty="0" smtClean="0"/>
              <a:t> of CC </a:t>
            </a:r>
          </a:p>
          <a:p>
            <a:pPr marL="109537" indent="0">
              <a:buNone/>
            </a:pPr>
            <a:r>
              <a:rPr lang="fr-FR" sz="2000" dirty="0" smtClean="0"/>
              <a:t>      </a:t>
            </a:r>
            <a:r>
              <a:rPr lang="fr-FR" sz="2000" dirty="0" smtClean="0">
                <a:solidFill>
                  <a:srgbClr val="FF0000"/>
                </a:solidFill>
              </a:rPr>
              <a:t>Actions</a:t>
            </a:r>
            <a:r>
              <a:rPr lang="fr-FR" sz="2000" dirty="0" smtClean="0"/>
              <a:t> in 5 main </a:t>
            </a:r>
            <a:r>
              <a:rPr lang="fr-FR" sz="2000" dirty="0" err="1" smtClean="0"/>
              <a:t>domains</a:t>
            </a:r>
            <a:r>
              <a:rPr lang="fr-FR" sz="2000" dirty="0" smtClean="0"/>
              <a:t>: </a:t>
            </a:r>
            <a:br>
              <a:rPr lang="fr-FR" sz="2000" dirty="0" smtClean="0"/>
            </a:br>
            <a:r>
              <a:rPr lang="fr-FR" sz="2200" dirty="0" smtClean="0"/>
              <a:t>      </a:t>
            </a:r>
            <a:r>
              <a:rPr lang="fr-FR" sz="1800" dirty="0" err="1" smtClean="0"/>
              <a:t>varieties</a:t>
            </a:r>
            <a:r>
              <a:rPr lang="fr-FR" sz="1800" dirty="0" smtClean="0"/>
              <a:t>, vine monitoring, </a:t>
            </a:r>
            <a:r>
              <a:rPr lang="fr-FR" sz="1800" dirty="0" err="1" smtClean="0"/>
              <a:t>pest</a:t>
            </a:r>
            <a:r>
              <a:rPr lang="fr-FR" sz="1800" dirty="0" smtClean="0"/>
              <a:t> </a:t>
            </a:r>
            <a:r>
              <a:rPr lang="fr-FR" sz="1800" dirty="0" err="1" smtClean="0"/>
              <a:t>managt</a:t>
            </a:r>
            <a:r>
              <a:rPr lang="fr-FR" sz="1800" dirty="0" smtClean="0"/>
              <a:t>, </a:t>
            </a:r>
            <a:r>
              <a:rPr lang="fr-FR" sz="1800" dirty="0" err="1"/>
              <a:t>enology</a:t>
            </a:r>
            <a:r>
              <a:rPr lang="fr-FR" sz="1800" dirty="0"/>
              <a:t>, </a:t>
            </a:r>
            <a:r>
              <a:rPr lang="fr-FR" sz="1800" dirty="0" smtClean="0"/>
              <a:t>spatial and </a:t>
            </a:r>
            <a:r>
              <a:rPr lang="fr-FR" sz="1800" dirty="0" err="1" smtClean="0"/>
              <a:t>economic</a:t>
            </a:r>
            <a:endParaRPr lang="fr-FR" sz="1800" dirty="0" smtClean="0"/>
          </a:p>
          <a:p>
            <a:pPr marL="109537" indent="0">
              <a:buNone/>
            </a:pPr>
            <a:r>
              <a:rPr lang="fr-FR" sz="2000" dirty="0" smtClean="0"/>
              <a:t>      </a:t>
            </a:r>
            <a:r>
              <a:rPr lang="fr-FR" sz="2000" dirty="0" smtClean="0">
                <a:solidFill>
                  <a:srgbClr val="FF0000"/>
                </a:solidFill>
              </a:rPr>
              <a:t>Interactions</a:t>
            </a:r>
            <a:r>
              <a:rPr lang="fr-FR" sz="2000" dirty="0" smtClean="0"/>
              <a:t> </a:t>
            </a:r>
            <a:r>
              <a:rPr lang="fr-FR" sz="2000" dirty="0" err="1" smtClean="0"/>
              <a:t>with</a:t>
            </a:r>
            <a:r>
              <a:rPr lang="fr-FR" sz="2000" dirty="0" smtClean="0"/>
              <a:t> </a:t>
            </a:r>
            <a:r>
              <a:rPr lang="fr-FR" sz="2000" dirty="0" err="1" smtClean="0"/>
              <a:t>others</a:t>
            </a:r>
            <a:r>
              <a:rPr lang="fr-FR" sz="2000" dirty="0" smtClean="0"/>
              <a:t>: </a:t>
            </a:r>
            <a:r>
              <a:rPr lang="fr-FR" sz="2000" dirty="0" err="1" smtClean="0"/>
              <a:t>advice</a:t>
            </a:r>
            <a:r>
              <a:rPr lang="fr-FR" sz="2000" dirty="0" smtClean="0"/>
              <a:t> networks </a:t>
            </a:r>
            <a:r>
              <a:rPr lang="fr-FR" sz="2000" dirty="0" err="1" smtClean="0"/>
              <a:t>analysis</a:t>
            </a:r>
            <a:r>
              <a:rPr lang="fr-FR" sz="2000" dirty="0" smtClean="0"/>
              <a:t> (ego c.)</a:t>
            </a:r>
          </a:p>
          <a:p>
            <a:pPr marL="109537" indent="0">
              <a:buNone/>
            </a:pPr>
            <a:r>
              <a:rPr lang="fr-FR" sz="1000" dirty="0"/>
              <a:t>	</a:t>
            </a:r>
          </a:p>
          <a:p>
            <a:pPr marL="109537" indent="0">
              <a:buNone/>
            </a:pPr>
            <a:r>
              <a:rPr lang="fr-FR" sz="2200" b="1" dirty="0" err="1" smtClean="0"/>
              <a:t>Confronting</a:t>
            </a:r>
            <a:r>
              <a:rPr lang="fr-FR" sz="2200" b="1" dirty="0" smtClean="0"/>
              <a:t> « </a:t>
            </a:r>
            <a:r>
              <a:rPr lang="fr-FR" sz="2200" b="1" dirty="0" err="1" smtClean="0"/>
              <a:t>bottom</a:t>
            </a:r>
            <a:r>
              <a:rPr lang="fr-FR" sz="2200" b="1" dirty="0" smtClean="0"/>
              <a:t> up » and « top down » </a:t>
            </a:r>
            <a:r>
              <a:rPr lang="fr-FR" sz="2200" b="1" dirty="0" err="1" smtClean="0"/>
              <a:t>approaches</a:t>
            </a:r>
            <a:r>
              <a:rPr lang="fr-FR" sz="2200" b="1" dirty="0" smtClean="0"/>
              <a:t> </a:t>
            </a:r>
          </a:p>
          <a:p>
            <a:pPr marL="109537" indent="0">
              <a:buNone/>
            </a:pPr>
            <a:r>
              <a:rPr lang="fr-FR" sz="2200" b="1" dirty="0"/>
              <a:t> </a:t>
            </a:r>
            <a:r>
              <a:rPr lang="fr-FR" sz="2200" b="1" dirty="0" smtClean="0"/>
              <a:t>    </a:t>
            </a:r>
            <a:r>
              <a:rPr lang="fr-FR" sz="2000" b="1" dirty="0" smtClean="0"/>
              <a:t> </a:t>
            </a:r>
            <a:r>
              <a:rPr lang="fr-FR" sz="2000" dirty="0" err="1" smtClean="0">
                <a:solidFill>
                  <a:srgbClr val="FF0000"/>
                </a:solidFill>
              </a:rPr>
              <a:t>wine</a:t>
            </a:r>
            <a:r>
              <a:rPr lang="fr-FR" sz="2000" dirty="0" smtClean="0">
                <a:solidFill>
                  <a:srgbClr val="FF0000"/>
                </a:solidFill>
              </a:rPr>
              <a:t> </a:t>
            </a:r>
            <a:r>
              <a:rPr lang="fr-FR" sz="2000" dirty="0" err="1" smtClean="0">
                <a:solidFill>
                  <a:srgbClr val="FF0000"/>
                </a:solidFill>
              </a:rPr>
              <a:t>producers</a:t>
            </a:r>
            <a:r>
              <a:rPr lang="fr-FR" sz="2000" dirty="0" smtClean="0"/>
              <a:t>  vs  </a:t>
            </a:r>
            <a:r>
              <a:rPr lang="fr-FR" sz="2000" dirty="0" err="1" smtClean="0">
                <a:solidFill>
                  <a:srgbClr val="FF0000"/>
                </a:solidFill>
              </a:rPr>
              <a:t>actors</a:t>
            </a:r>
            <a:r>
              <a:rPr lang="fr-FR" sz="2000" dirty="0" smtClean="0">
                <a:solidFill>
                  <a:srgbClr val="FF0000"/>
                </a:solidFill>
              </a:rPr>
              <a:t> of the R&amp;D </a:t>
            </a:r>
          </a:p>
          <a:p>
            <a:pPr marL="109537" indent="0">
              <a:buNone/>
            </a:pPr>
            <a:endParaRPr lang="fr-FR" sz="1000" b="1" dirty="0" smtClean="0"/>
          </a:p>
          <a:p>
            <a:pPr marL="109537" indent="0">
              <a:buNone/>
            </a:pPr>
            <a:r>
              <a:rPr lang="fr-FR" sz="2200" b="1" dirty="0" smtClean="0"/>
              <a:t>Double </a:t>
            </a:r>
            <a:r>
              <a:rPr lang="fr-FR" sz="2200" b="1" dirty="0" err="1" smtClean="0"/>
              <a:t>survey</a:t>
            </a:r>
            <a:r>
              <a:rPr lang="fr-FR" sz="2200" b="1" dirty="0" smtClean="0"/>
              <a:t> in </a:t>
            </a:r>
            <a:r>
              <a:rPr lang="fr-FR" sz="2200" b="1" dirty="0" err="1" smtClean="0"/>
              <a:t>different</a:t>
            </a:r>
            <a:r>
              <a:rPr lang="fr-FR" sz="2200" b="1" dirty="0" smtClean="0"/>
              <a:t> </a:t>
            </a:r>
            <a:r>
              <a:rPr lang="fr-FR" sz="2200" b="1" dirty="0" err="1" smtClean="0"/>
              <a:t>wine</a:t>
            </a:r>
            <a:r>
              <a:rPr lang="fr-FR" sz="2200" b="1" dirty="0" smtClean="0"/>
              <a:t> </a:t>
            </a:r>
            <a:r>
              <a:rPr lang="fr-FR" sz="2200" b="1" dirty="0" err="1" smtClean="0"/>
              <a:t>regions</a:t>
            </a:r>
            <a:r>
              <a:rPr lang="fr-FR" sz="2200" b="1" dirty="0" smtClean="0"/>
              <a:t>  </a:t>
            </a:r>
          </a:p>
          <a:p>
            <a:pPr marL="8001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fr-FR" sz="2000" dirty="0" smtClean="0">
                <a:solidFill>
                  <a:prstClr val="black"/>
                </a:solidFill>
              </a:rPr>
              <a:t>General </a:t>
            </a:r>
            <a:r>
              <a:rPr lang="fr-FR" sz="2000" dirty="0">
                <a:solidFill>
                  <a:prstClr val="black"/>
                </a:solidFill>
              </a:rPr>
              <a:t>information on </a:t>
            </a:r>
            <a:r>
              <a:rPr lang="fr-FR" sz="2000" dirty="0" err="1" smtClean="0">
                <a:solidFill>
                  <a:prstClr val="black"/>
                </a:solidFill>
              </a:rPr>
              <a:t>farm</a:t>
            </a:r>
            <a:r>
              <a:rPr lang="fr-FR" sz="2000" dirty="0" smtClean="0">
                <a:solidFill>
                  <a:prstClr val="black"/>
                </a:solidFill>
              </a:rPr>
              <a:t>/</a:t>
            </a:r>
            <a:r>
              <a:rPr lang="fr-FR" sz="2000" dirty="0" err="1" smtClean="0">
                <a:solidFill>
                  <a:prstClr val="black"/>
                </a:solidFill>
              </a:rPr>
              <a:t>farmer</a:t>
            </a:r>
            <a:r>
              <a:rPr lang="fr-FR" sz="2000" dirty="0" smtClean="0">
                <a:solidFill>
                  <a:prstClr val="black"/>
                </a:solidFill>
              </a:rPr>
              <a:t> vs R&amp;D </a:t>
            </a:r>
            <a:r>
              <a:rPr lang="fr-FR" sz="2000" dirty="0" err="1" smtClean="0">
                <a:solidFill>
                  <a:prstClr val="black"/>
                </a:solidFill>
              </a:rPr>
              <a:t>actor</a:t>
            </a:r>
            <a:r>
              <a:rPr lang="fr-FR" sz="2000" dirty="0" smtClean="0">
                <a:solidFill>
                  <a:prstClr val="black"/>
                </a:solidFill>
              </a:rPr>
              <a:t>/organisation</a:t>
            </a:r>
            <a:endParaRPr lang="fr-FR" sz="2000" dirty="0">
              <a:solidFill>
                <a:prstClr val="black"/>
              </a:solidFill>
            </a:endParaRPr>
          </a:p>
          <a:p>
            <a:pPr marL="8001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prstClr val="black"/>
                </a:solidFill>
              </a:rPr>
              <a:t>Perceptions of </a:t>
            </a:r>
            <a:r>
              <a:rPr lang="fr-FR" sz="2000" dirty="0" err="1">
                <a:solidFill>
                  <a:prstClr val="black"/>
                </a:solidFill>
              </a:rPr>
              <a:t>climate</a:t>
            </a:r>
            <a:r>
              <a:rPr lang="fr-FR" sz="2000" dirty="0">
                <a:solidFill>
                  <a:prstClr val="black"/>
                </a:solidFill>
              </a:rPr>
              <a:t> </a:t>
            </a:r>
            <a:r>
              <a:rPr lang="fr-FR" sz="2000" dirty="0" smtClean="0">
                <a:solidFill>
                  <a:prstClr val="black"/>
                </a:solidFill>
              </a:rPr>
              <a:t>change (</a:t>
            </a:r>
            <a:r>
              <a:rPr lang="fr-FR" sz="2000" dirty="0" err="1" smtClean="0">
                <a:solidFill>
                  <a:prstClr val="black"/>
                </a:solidFill>
              </a:rPr>
              <a:t>both</a:t>
            </a:r>
            <a:r>
              <a:rPr lang="fr-FR" sz="2000" dirty="0" smtClean="0">
                <a:solidFill>
                  <a:prstClr val="black"/>
                </a:solidFill>
              </a:rPr>
              <a:t>)</a:t>
            </a:r>
            <a:endParaRPr lang="fr-FR" sz="2000" dirty="0">
              <a:solidFill>
                <a:prstClr val="black"/>
              </a:solidFill>
            </a:endParaRPr>
          </a:p>
          <a:p>
            <a:pPr marL="8001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prstClr val="black"/>
                </a:solidFill>
              </a:rPr>
              <a:t>Innovations </a:t>
            </a:r>
            <a:r>
              <a:rPr lang="fr-FR" sz="2000" dirty="0" err="1" smtClean="0">
                <a:solidFill>
                  <a:prstClr val="black"/>
                </a:solidFill>
              </a:rPr>
              <a:t>implemented</a:t>
            </a:r>
            <a:r>
              <a:rPr lang="fr-FR" sz="2000" dirty="0" smtClean="0">
                <a:solidFill>
                  <a:prstClr val="black"/>
                </a:solidFill>
              </a:rPr>
              <a:t> vs R&amp;D actions in the 5 </a:t>
            </a:r>
            <a:r>
              <a:rPr lang="fr-FR" sz="2000" dirty="0">
                <a:solidFill>
                  <a:prstClr val="black"/>
                </a:solidFill>
              </a:rPr>
              <a:t>domaines</a:t>
            </a:r>
          </a:p>
          <a:p>
            <a:pPr marL="8001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fr-FR" sz="2000" dirty="0" err="1">
                <a:solidFill>
                  <a:prstClr val="black"/>
                </a:solidFill>
              </a:rPr>
              <a:t>Advice</a:t>
            </a:r>
            <a:r>
              <a:rPr lang="fr-FR" sz="2000" dirty="0">
                <a:solidFill>
                  <a:prstClr val="black"/>
                </a:solidFill>
              </a:rPr>
              <a:t> network for </a:t>
            </a:r>
            <a:r>
              <a:rPr lang="fr-FR" sz="2000" dirty="0" err="1">
                <a:solidFill>
                  <a:prstClr val="black"/>
                </a:solidFill>
              </a:rPr>
              <a:t>each</a:t>
            </a:r>
            <a:r>
              <a:rPr lang="fr-FR" sz="2000" dirty="0">
                <a:solidFill>
                  <a:prstClr val="black"/>
                </a:solidFill>
              </a:rPr>
              <a:t> </a:t>
            </a:r>
            <a:r>
              <a:rPr lang="fr-FR" sz="2000" dirty="0" err="1" smtClean="0">
                <a:solidFill>
                  <a:prstClr val="black"/>
                </a:solidFill>
              </a:rPr>
              <a:t>domain</a:t>
            </a:r>
            <a:r>
              <a:rPr lang="fr-FR" sz="2000" dirty="0" smtClean="0">
                <a:solidFill>
                  <a:prstClr val="black"/>
                </a:solidFill>
              </a:rPr>
              <a:t> of innovation or R&amp;D</a:t>
            </a:r>
            <a:endParaRPr lang="fr-FR" sz="2000" dirty="0">
              <a:solidFill>
                <a:prstClr val="black"/>
              </a:solidFill>
            </a:endParaRPr>
          </a:p>
          <a:p>
            <a:pPr marL="109537" indent="0">
              <a:buNone/>
            </a:pPr>
            <a:endParaRPr lang="fr-FR" sz="1000" b="1" dirty="0" smtClean="0"/>
          </a:p>
          <a:p>
            <a:pPr marL="109537" indent="0">
              <a:buNone/>
            </a:pPr>
            <a:r>
              <a:rPr lang="fr-FR" sz="2200" b="1" dirty="0"/>
              <a:t> </a:t>
            </a:r>
            <a:r>
              <a:rPr lang="fr-FR" sz="2200" b="1" dirty="0" smtClean="0"/>
              <a:t>   </a:t>
            </a:r>
            <a:r>
              <a:rPr lang="fr-FR" sz="2200" b="1" dirty="0" err="1" smtClean="0"/>
              <a:t>Econometric</a:t>
            </a:r>
            <a:r>
              <a:rPr lang="fr-FR" sz="2200" b="1" dirty="0" smtClean="0"/>
              <a:t> model: </a:t>
            </a:r>
            <a:r>
              <a:rPr lang="fr-FR" sz="2000" dirty="0" err="1" smtClean="0"/>
              <a:t>dependant</a:t>
            </a:r>
            <a:r>
              <a:rPr lang="fr-FR" sz="2000" dirty="0" smtClean="0"/>
              <a:t> variable: </a:t>
            </a:r>
            <a:r>
              <a:rPr lang="fr-FR" sz="2000" dirty="0" err="1" smtClean="0"/>
              <a:t>proxi</a:t>
            </a:r>
            <a:r>
              <a:rPr lang="fr-FR" sz="2000" dirty="0" smtClean="0"/>
              <a:t> of adaptation</a:t>
            </a:r>
          </a:p>
          <a:p>
            <a:pPr marL="109537" indent="0">
              <a:buNone/>
            </a:pPr>
            <a:r>
              <a:rPr lang="fr-FR" sz="2000" dirty="0" smtClean="0"/>
              <a:t>                                      explicative variables: conditions adaptation</a:t>
            </a:r>
            <a:r>
              <a:rPr lang="fr-FR" sz="2000" dirty="0"/>
              <a:t>	</a:t>
            </a:r>
            <a:r>
              <a:rPr lang="fr-FR" sz="2000" dirty="0" smtClean="0"/>
              <a:t>	</a:t>
            </a:r>
          </a:p>
          <a:p>
            <a:pPr marL="109537" indent="0">
              <a:buNone/>
            </a:pPr>
            <a:endParaRPr lang="fr-FR" sz="2200" b="1" dirty="0" smtClean="0"/>
          </a:p>
          <a:p>
            <a:pPr marL="109537" indent="0">
              <a:buNone/>
            </a:pPr>
            <a:r>
              <a:rPr lang="fr-FR" sz="2200" b="1" dirty="0"/>
              <a:t>	</a:t>
            </a:r>
            <a:r>
              <a:rPr lang="fr-FR" sz="2200" b="1" dirty="0" smtClean="0"/>
              <a:t> </a:t>
            </a:r>
            <a:endParaRPr lang="fr-FR" sz="2200" b="1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609600"/>
          </a:xfrm>
        </p:spPr>
        <p:txBody>
          <a:bodyPr/>
          <a:lstStyle/>
          <a:p>
            <a:pPr algn="ctr"/>
            <a:r>
              <a:rPr lang="fr-FR" sz="2800" dirty="0" smtClean="0">
                <a:solidFill>
                  <a:srgbClr val="EB641B"/>
                </a:solidFill>
                <a:effectLst/>
                <a:latin typeface="Arial" pitchFamily="34" charset="0"/>
                <a:ea typeface="+mn-ea"/>
                <a:cs typeface="Arial" panose="020B0604020202020204" pitchFamily="34" charset="0"/>
              </a:rPr>
              <a:t>Method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483754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31846" y="115888"/>
            <a:ext cx="5997575" cy="6742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lèche droite 2"/>
          <p:cNvSpPr>
            <a:spLocks noChangeArrowheads="1"/>
          </p:cNvSpPr>
          <p:nvPr/>
        </p:nvSpPr>
        <p:spPr bwMode="auto">
          <a:xfrm>
            <a:off x="3203581" y="4437063"/>
            <a:ext cx="4176713" cy="1147762"/>
          </a:xfrm>
          <a:prstGeom prst="rightArrow">
            <a:avLst>
              <a:gd name="adj1" fmla="val 50000"/>
              <a:gd name="adj2" fmla="val 50036"/>
            </a:avLst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/>
          <a:lstStyle>
            <a:lvl1pPr defTabSz="449263" eaLnBrk="0" hangingPunct="0">
              <a:lnSpc>
                <a:spcPct val="90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3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defRPr>
            </a:lvl1pPr>
            <a:lvl2pPr marL="742950" indent="-285750" defTabSz="449263" eaLnBrk="0" hangingPunct="0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28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defRPr>
            </a:lvl2pPr>
            <a:lvl3pPr marL="1143000" indent="-228600" defTabSz="449263" eaLnBrk="0" hangingPunct="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2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defRPr>
            </a:lvl3pPr>
            <a:lvl4pPr marL="1600200" indent="-228600" defTabSz="449263" eaLnBrk="0" hangingPunct="0">
              <a:lnSpc>
                <a:spcPct val="9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20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defRPr>
            </a:lvl4pPr>
            <a:lvl5pPr marL="2057400" indent="-228600" defTabSz="449263" eaLnBrk="0" hangingPunct="0">
              <a:lnSpc>
                <a:spcPct val="9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0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defRPr>
            </a:lvl5pPr>
            <a:lvl6pPr marL="2514600" indent="-228600" defTabSz="4492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0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defRPr>
            </a:lvl6pPr>
            <a:lvl7pPr marL="2971800" indent="-228600" defTabSz="4492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0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defRPr>
            </a:lvl7pPr>
            <a:lvl8pPr marL="3429000" indent="-228600" defTabSz="4492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0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defRPr>
            </a:lvl8pPr>
            <a:lvl9pPr marL="3886200" indent="-228600" defTabSz="4492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0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defRPr>
            </a:lvl9pPr>
          </a:lstStyle>
          <a:p>
            <a:pPr>
              <a:spcBef>
                <a:spcPct val="0"/>
              </a:spcBef>
              <a:buFont typeface="Times New Roman" pitchFamily="18" charset="0"/>
              <a:buNone/>
            </a:pPr>
            <a:r>
              <a:rPr lang="en-US" altLang="fr-FR" sz="2400" b="1" dirty="0">
                <a:solidFill>
                  <a:schemeClr val="tx1"/>
                </a:solidFill>
                <a:cs typeface="Arial" pitchFamily="34" charset="0"/>
              </a:rPr>
              <a:t>TOP DOWN</a:t>
            </a:r>
          </a:p>
        </p:txBody>
      </p:sp>
      <p:grpSp>
        <p:nvGrpSpPr>
          <p:cNvPr id="6" name="Groupe 5"/>
          <p:cNvGrpSpPr>
            <a:grpSpLocks/>
          </p:cNvGrpSpPr>
          <p:nvPr/>
        </p:nvGrpSpPr>
        <p:grpSpPr bwMode="auto">
          <a:xfrm>
            <a:off x="3348039" y="836713"/>
            <a:ext cx="4679950" cy="699518"/>
            <a:chOff x="2555776" y="1052736"/>
            <a:chExt cx="4680520" cy="432048"/>
          </a:xfrm>
        </p:grpSpPr>
        <p:sp>
          <p:nvSpPr>
            <p:cNvPr id="89095" name="Flèche droite 3"/>
            <p:cNvSpPr>
              <a:spLocks noChangeArrowheads="1"/>
            </p:cNvSpPr>
            <p:nvPr/>
          </p:nvSpPr>
          <p:spPr bwMode="auto">
            <a:xfrm rot="10800000">
              <a:off x="2555776" y="1052736"/>
              <a:ext cx="4680520" cy="432048"/>
            </a:xfrm>
            <a:prstGeom prst="rightArrow">
              <a:avLst>
                <a:gd name="adj1" fmla="val 50000"/>
                <a:gd name="adj2" fmla="val 50004"/>
              </a:avLst>
            </a:prstGeom>
            <a:solidFill>
              <a:srgbClr val="FF0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defTabSz="449263" eaLnBrk="0" hangingPunct="0">
                <a:lnSpc>
                  <a:spcPct val="90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itchFamily="18" charset="0"/>
                <a:buChar char="•"/>
                <a:defRPr sz="3200">
                  <a:solidFill>
                    <a:srgbClr val="000000"/>
                  </a:solidFill>
                  <a:latin typeface="Times New Roman" pitchFamily="18" charset="0"/>
                  <a:cs typeface="Lucida Sans Unicode" pitchFamily="34" charset="0"/>
                </a:defRPr>
              </a:lvl1pPr>
              <a:lvl2pPr marL="742950" indent="-285750" defTabSz="449263" eaLnBrk="0" hangingPunct="0">
                <a:lnSpc>
                  <a:spcPct val="90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itchFamily="18" charset="0"/>
                <a:buChar char="–"/>
                <a:defRPr sz="2800">
                  <a:solidFill>
                    <a:srgbClr val="000000"/>
                  </a:solidFill>
                  <a:latin typeface="Times New Roman" pitchFamily="18" charset="0"/>
                  <a:cs typeface="Lucida Sans Unicode" pitchFamily="34" charset="0"/>
                </a:defRPr>
              </a:lvl2pPr>
              <a:lvl3pPr marL="1143000" indent="-228600" defTabSz="449263" eaLnBrk="0" hangingPunct="0">
                <a:lnSpc>
                  <a:spcPct val="90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itchFamily="18" charset="0"/>
                <a:buChar char="•"/>
                <a:defRPr sz="2400">
                  <a:solidFill>
                    <a:srgbClr val="000000"/>
                  </a:solidFill>
                  <a:latin typeface="Times New Roman" pitchFamily="18" charset="0"/>
                  <a:cs typeface="Lucida Sans Unicode" pitchFamily="34" charset="0"/>
                </a:defRPr>
              </a:lvl3pPr>
              <a:lvl4pPr marL="1600200" indent="-228600" defTabSz="449263" eaLnBrk="0" hangingPunct="0">
                <a:lnSpc>
                  <a:spcPct val="90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itchFamily="18" charset="0"/>
                <a:buChar char="–"/>
                <a:defRPr sz="2000">
                  <a:solidFill>
                    <a:srgbClr val="000000"/>
                  </a:solidFill>
                  <a:latin typeface="Times New Roman" pitchFamily="18" charset="0"/>
                  <a:cs typeface="Lucida Sans Unicode" pitchFamily="34" charset="0"/>
                </a:defRPr>
              </a:lvl4pPr>
              <a:lvl5pPr marL="2057400" indent="-228600" defTabSz="449263" eaLnBrk="0" hangingPunct="0">
                <a:lnSpc>
                  <a:spcPct val="90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itchFamily="18" charset="0"/>
                <a:buChar char="»"/>
                <a:defRPr sz="2000">
                  <a:solidFill>
                    <a:srgbClr val="000000"/>
                  </a:solidFill>
                  <a:latin typeface="Times New Roman" pitchFamily="18" charset="0"/>
                  <a:cs typeface="Lucida Sans Unicode" pitchFamily="34" charset="0"/>
                </a:defRPr>
              </a:lvl5pPr>
              <a:lvl6pPr marL="2514600" indent="-228600" defTabSz="44926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Char char="»"/>
                <a:defRPr sz="2000">
                  <a:solidFill>
                    <a:srgbClr val="000000"/>
                  </a:solidFill>
                  <a:latin typeface="Times New Roman" pitchFamily="18" charset="0"/>
                  <a:cs typeface="Lucida Sans Unicode" pitchFamily="34" charset="0"/>
                </a:defRPr>
              </a:lvl6pPr>
              <a:lvl7pPr marL="2971800" indent="-228600" defTabSz="44926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Char char="»"/>
                <a:defRPr sz="2000">
                  <a:solidFill>
                    <a:srgbClr val="000000"/>
                  </a:solidFill>
                  <a:latin typeface="Times New Roman" pitchFamily="18" charset="0"/>
                  <a:cs typeface="Lucida Sans Unicode" pitchFamily="34" charset="0"/>
                </a:defRPr>
              </a:lvl7pPr>
              <a:lvl8pPr marL="3429000" indent="-228600" defTabSz="44926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Char char="»"/>
                <a:defRPr sz="2000">
                  <a:solidFill>
                    <a:srgbClr val="000000"/>
                  </a:solidFill>
                  <a:latin typeface="Times New Roman" pitchFamily="18" charset="0"/>
                  <a:cs typeface="Lucida Sans Unicode" pitchFamily="34" charset="0"/>
                </a:defRPr>
              </a:lvl8pPr>
              <a:lvl9pPr marL="3886200" indent="-228600" defTabSz="44926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Char char="»"/>
                <a:defRPr sz="2000">
                  <a:solidFill>
                    <a:srgbClr val="000000"/>
                  </a:solidFill>
                  <a:latin typeface="Times New Roman" pitchFamily="18" charset="0"/>
                  <a:cs typeface="Lucida Sans Unicode" pitchFamily="34" charset="0"/>
                </a:defRPr>
              </a:lvl9pPr>
            </a:lstStyle>
            <a:p>
              <a:pPr>
                <a:spcBef>
                  <a:spcPct val="0"/>
                </a:spcBef>
                <a:buFont typeface="Times New Roman" pitchFamily="18" charset="0"/>
                <a:buNone/>
              </a:pPr>
              <a:endParaRPr lang="en-US" altLang="fr-FR" sz="240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9096" name="ZoneTexte 4"/>
            <p:cNvSpPr txBox="1">
              <a:spLocks noChangeArrowheads="1"/>
            </p:cNvSpPr>
            <p:nvPr/>
          </p:nvSpPr>
          <p:spPr bwMode="auto">
            <a:xfrm>
              <a:off x="3883964" y="1127214"/>
              <a:ext cx="1719141" cy="247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90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itchFamily="18" charset="0"/>
                <a:buChar char="•"/>
                <a:defRPr sz="3200">
                  <a:solidFill>
                    <a:srgbClr val="000000"/>
                  </a:solidFill>
                  <a:latin typeface="Times New Roman" pitchFamily="18" charset="0"/>
                  <a:cs typeface="Lucida Sans Unicode" pitchFamily="34" charset="0"/>
                </a:defRPr>
              </a:lvl1pPr>
              <a:lvl2pPr marL="742950" indent="-285750" eaLnBrk="0" hangingPunct="0">
                <a:lnSpc>
                  <a:spcPct val="90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itchFamily="18" charset="0"/>
                <a:buChar char="–"/>
                <a:defRPr sz="2800">
                  <a:solidFill>
                    <a:srgbClr val="000000"/>
                  </a:solidFill>
                  <a:latin typeface="Times New Roman" pitchFamily="18" charset="0"/>
                  <a:cs typeface="Lucida Sans Unicode" pitchFamily="34" charset="0"/>
                </a:defRPr>
              </a:lvl2pPr>
              <a:lvl3pPr marL="1143000" indent="-228600" eaLnBrk="0" hangingPunct="0">
                <a:lnSpc>
                  <a:spcPct val="90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itchFamily="18" charset="0"/>
                <a:buChar char="•"/>
                <a:defRPr sz="2400">
                  <a:solidFill>
                    <a:srgbClr val="000000"/>
                  </a:solidFill>
                  <a:latin typeface="Times New Roman" pitchFamily="18" charset="0"/>
                  <a:cs typeface="Lucida Sans Unicode" pitchFamily="34" charset="0"/>
                </a:defRPr>
              </a:lvl3pPr>
              <a:lvl4pPr marL="1600200" indent="-228600" eaLnBrk="0" hangingPunct="0">
                <a:lnSpc>
                  <a:spcPct val="90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itchFamily="18" charset="0"/>
                <a:buChar char="–"/>
                <a:defRPr sz="2000">
                  <a:solidFill>
                    <a:srgbClr val="000000"/>
                  </a:solidFill>
                  <a:latin typeface="Times New Roman" pitchFamily="18" charset="0"/>
                  <a:cs typeface="Lucida Sans Unicode" pitchFamily="34" charset="0"/>
                </a:defRPr>
              </a:lvl4pPr>
              <a:lvl5pPr marL="2057400" indent="-228600" eaLnBrk="0" hangingPunct="0">
                <a:lnSpc>
                  <a:spcPct val="90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itchFamily="18" charset="0"/>
                <a:buChar char="»"/>
                <a:defRPr sz="2000">
                  <a:solidFill>
                    <a:srgbClr val="000000"/>
                  </a:solidFill>
                  <a:latin typeface="Times New Roman" pitchFamily="18" charset="0"/>
                  <a:cs typeface="Lucida Sans Unicode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Char char="»"/>
                <a:defRPr sz="2000">
                  <a:solidFill>
                    <a:srgbClr val="000000"/>
                  </a:solidFill>
                  <a:latin typeface="Times New Roman" pitchFamily="18" charset="0"/>
                  <a:cs typeface="Lucida Sans Unicode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Char char="»"/>
                <a:defRPr sz="2000">
                  <a:solidFill>
                    <a:srgbClr val="000000"/>
                  </a:solidFill>
                  <a:latin typeface="Times New Roman" pitchFamily="18" charset="0"/>
                  <a:cs typeface="Lucida Sans Unicode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Char char="»"/>
                <a:defRPr sz="2000">
                  <a:solidFill>
                    <a:srgbClr val="000000"/>
                  </a:solidFill>
                  <a:latin typeface="Times New Roman" pitchFamily="18" charset="0"/>
                  <a:cs typeface="Lucida Sans Unicode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Char char="»"/>
                <a:defRPr sz="2000">
                  <a:solidFill>
                    <a:srgbClr val="000000"/>
                  </a:solidFill>
                  <a:latin typeface="Times New Roman" pitchFamily="18" charset="0"/>
                  <a:cs typeface="Lucida Sans Unicode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fr-FR" sz="20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BOTTOM UP</a:t>
              </a:r>
            </a:p>
          </p:txBody>
        </p:sp>
      </p:grpSp>
      <p:sp>
        <p:nvSpPr>
          <p:cNvPr id="89094" name="ZoneTexte 7"/>
          <p:cNvSpPr txBox="1">
            <a:spLocks noChangeArrowheads="1"/>
          </p:cNvSpPr>
          <p:nvPr/>
        </p:nvSpPr>
        <p:spPr bwMode="auto">
          <a:xfrm>
            <a:off x="136312" y="1874043"/>
            <a:ext cx="2759287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lnSpc>
                <a:spcPct val="90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3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28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2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20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0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0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0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0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0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Confronting </a:t>
            </a:r>
            <a:br>
              <a:rPr lang="en-US" altLang="fr-FR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US" altLang="fr-FR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bottom-up and </a:t>
            </a:r>
            <a:br>
              <a:rPr lang="en-US" altLang="fr-FR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US" altLang="fr-FR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top down analysis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fr-FR" sz="2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 the wine innovation system</a:t>
            </a:r>
            <a:endParaRPr lang="en-US" altLang="fr-FR" sz="2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e 3"/>
          <p:cNvGrpSpPr/>
          <p:nvPr/>
        </p:nvGrpSpPr>
        <p:grpSpPr>
          <a:xfrm>
            <a:off x="3203581" y="2019300"/>
            <a:ext cx="3883019" cy="2417763"/>
            <a:chOff x="3203581" y="2019300"/>
            <a:chExt cx="3883019" cy="2417763"/>
          </a:xfrm>
        </p:grpSpPr>
        <p:sp>
          <p:nvSpPr>
            <p:cNvPr id="2" name="Ellipse 1"/>
            <p:cNvSpPr/>
            <p:nvPr/>
          </p:nvSpPr>
          <p:spPr>
            <a:xfrm>
              <a:off x="4953000" y="2311400"/>
              <a:ext cx="1143000" cy="965200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noFill/>
              </a:endParaRPr>
            </a:p>
          </p:txBody>
        </p:sp>
        <p:sp>
          <p:nvSpPr>
            <p:cNvPr id="11" name="Ellipse 10"/>
            <p:cNvSpPr/>
            <p:nvPr/>
          </p:nvSpPr>
          <p:spPr>
            <a:xfrm>
              <a:off x="3348039" y="3810000"/>
              <a:ext cx="995361" cy="627063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noFill/>
              </a:endParaRPr>
            </a:p>
          </p:txBody>
        </p:sp>
        <p:sp>
          <p:nvSpPr>
            <p:cNvPr id="12" name="Ellipse 11"/>
            <p:cNvSpPr/>
            <p:nvPr/>
          </p:nvSpPr>
          <p:spPr>
            <a:xfrm>
              <a:off x="3203581" y="2019300"/>
              <a:ext cx="1295400" cy="876300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noFill/>
              </a:endParaRPr>
            </a:p>
          </p:txBody>
        </p:sp>
        <p:sp>
          <p:nvSpPr>
            <p:cNvPr id="13" name="Ellipse 12"/>
            <p:cNvSpPr/>
            <p:nvPr/>
          </p:nvSpPr>
          <p:spPr>
            <a:xfrm rot="5400000">
              <a:off x="5772150" y="2876550"/>
              <a:ext cx="2171700" cy="457200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noFill/>
              </a:endParaRPr>
            </a:p>
          </p:txBody>
        </p:sp>
      </p:grpSp>
      <p:sp>
        <p:nvSpPr>
          <p:cNvPr id="14" name="Ellipse 13"/>
          <p:cNvSpPr/>
          <p:nvPr/>
        </p:nvSpPr>
        <p:spPr>
          <a:xfrm>
            <a:off x="7315200" y="2457450"/>
            <a:ext cx="1191161" cy="59055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977348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31640" y="188640"/>
            <a:ext cx="7499176" cy="1143000"/>
          </a:xfrm>
        </p:spPr>
        <p:txBody>
          <a:bodyPr>
            <a:noAutofit/>
          </a:bodyPr>
          <a:lstStyle/>
          <a:p>
            <a:pPr algn="l"/>
            <a:r>
              <a:rPr lang="fr-FR" sz="3200" b="1" dirty="0" smtClean="0">
                <a:solidFill>
                  <a:srgbClr val="C00000"/>
                </a:solidFill>
                <a:effectLst/>
              </a:rPr>
              <a:t>A double Survey in 3 </a:t>
            </a:r>
            <a:r>
              <a:rPr lang="fr-FR" sz="3200" b="1" dirty="0" err="1" smtClean="0">
                <a:solidFill>
                  <a:srgbClr val="C00000"/>
                </a:solidFill>
                <a:effectLst/>
              </a:rPr>
              <a:t>vineyards</a:t>
            </a:r>
            <a:r>
              <a:rPr lang="fr-FR" sz="2400" dirty="0"/>
              <a:t/>
            </a:r>
            <a:br>
              <a:rPr lang="fr-FR" sz="2400" dirty="0"/>
            </a:br>
            <a:r>
              <a:rPr lang="fr-FR" sz="2400" dirty="0" smtClean="0"/>
              <a:t>          87 AOP </a:t>
            </a:r>
            <a:r>
              <a:rPr lang="fr-FR" sz="2400" dirty="0" err="1" smtClean="0"/>
              <a:t>wine</a:t>
            </a:r>
            <a:r>
              <a:rPr lang="fr-FR" sz="2400" dirty="0" smtClean="0"/>
              <a:t> </a:t>
            </a:r>
            <a:r>
              <a:rPr lang="fr-FR" sz="2400" dirty="0" err="1" smtClean="0"/>
              <a:t>producers</a:t>
            </a:r>
            <a:r>
              <a:rPr lang="fr-FR" sz="2400" dirty="0" smtClean="0"/>
              <a:t>, 94 R&amp;D </a:t>
            </a:r>
            <a:r>
              <a:rPr lang="fr-FR" sz="2400" dirty="0" err="1" smtClean="0"/>
              <a:t>actors</a:t>
            </a:r>
            <a:r>
              <a:rPr lang="fr-FR" sz="2400" dirty="0" smtClean="0"/>
              <a:t>   </a:t>
            </a:r>
            <a:endParaRPr lang="fr-FR" sz="2400" dirty="0"/>
          </a:p>
        </p:txBody>
      </p:sp>
      <p:sp>
        <p:nvSpPr>
          <p:cNvPr id="4" name="Espace réservé pour une image  3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628800"/>
            <a:ext cx="4464574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Ellipse 4"/>
          <p:cNvSpPr>
            <a:spLocks noChangeArrowheads="1"/>
          </p:cNvSpPr>
          <p:nvPr/>
        </p:nvSpPr>
        <p:spPr bwMode="auto">
          <a:xfrm>
            <a:off x="5004048" y="5047957"/>
            <a:ext cx="1296144" cy="914400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hangingPunct="0"/>
            <a:endParaRPr lang="fr-FR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" name="Ellipse 4"/>
          <p:cNvSpPr>
            <a:spLocks noChangeArrowheads="1"/>
          </p:cNvSpPr>
          <p:nvPr/>
        </p:nvSpPr>
        <p:spPr bwMode="auto">
          <a:xfrm>
            <a:off x="3813548" y="4293096"/>
            <a:ext cx="902468" cy="914400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hangingPunct="0"/>
            <a:endParaRPr lang="fr-FR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" name="Ellipse 4"/>
          <p:cNvSpPr>
            <a:spLocks noChangeArrowheads="1"/>
          </p:cNvSpPr>
          <p:nvPr/>
        </p:nvSpPr>
        <p:spPr bwMode="auto">
          <a:xfrm>
            <a:off x="5257800" y="2132856"/>
            <a:ext cx="1190500" cy="914400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hangingPunct="0"/>
            <a:endParaRPr lang="fr-FR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6693478" y="2132855"/>
            <a:ext cx="2292615" cy="107721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prstClr val="black"/>
                </a:solidFill>
              </a:rPr>
              <a:t>Continental </a:t>
            </a:r>
            <a:r>
              <a:rPr lang="fr-FR" dirty="0" err="1" smtClean="0">
                <a:solidFill>
                  <a:prstClr val="black"/>
                </a:solidFill>
              </a:rPr>
              <a:t>climate</a:t>
            </a:r>
            <a:endParaRPr lang="fr-FR" dirty="0" smtClean="0">
              <a:solidFill>
                <a:prstClr val="black"/>
              </a:solidFill>
            </a:endParaRPr>
          </a:p>
          <a:p>
            <a:r>
              <a:rPr lang="fr-FR" dirty="0" smtClean="0">
                <a:solidFill>
                  <a:prstClr val="black"/>
                </a:solidFill>
              </a:rPr>
              <a:t>R&amp;D by interprofession</a:t>
            </a:r>
          </a:p>
          <a:p>
            <a:r>
              <a:rPr lang="fr-FR" dirty="0" smtClean="0">
                <a:solidFill>
                  <a:srgbClr val="FF0000"/>
                </a:solidFill>
              </a:rPr>
              <a:t>26 </a:t>
            </a:r>
            <a:r>
              <a:rPr lang="fr-FR" dirty="0" err="1">
                <a:solidFill>
                  <a:srgbClr val="FF0000"/>
                </a:solidFill>
              </a:rPr>
              <a:t>wine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 err="1" smtClean="0">
                <a:solidFill>
                  <a:srgbClr val="FF0000"/>
                </a:solidFill>
              </a:rPr>
              <a:t>producers</a:t>
            </a:r>
            <a:endParaRPr lang="fr-FR" dirty="0" smtClean="0">
              <a:solidFill>
                <a:srgbClr val="FF0000"/>
              </a:solidFill>
            </a:endParaRPr>
          </a:p>
          <a:p>
            <a:r>
              <a:rPr lang="fr-FR" dirty="0" smtClean="0">
                <a:solidFill>
                  <a:srgbClr val="00B050"/>
                </a:solidFill>
              </a:rPr>
              <a:t>19 </a:t>
            </a:r>
            <a:r>
              <a:rPr lang="fr-FR" dirty="0">
                <a:solidFill>
                  <a:srgbClr val="00B050"/>
                </a:solidFill>
              </a:rPr>
              <a:t>R&amp;D </a:t>
            </a:r>
            <a:r>
              <a:rPr lang="fr-FR" dirty="0" err="1" smtClean="0">
                <a:solidFill>
                  <a:srgbClr val="00B050"/>
                </a:solidFill>
              </a:rPr>
              <a:t>actors</a:t>
            </a:r>
            <a:r>
              <a:rPr lang="fr-FR" dirty="0" smtClean="0">
                <a:solidFill>
                  <a:srgbClr val="00B050"/>
                </a:solidFill>
              </a:rPr>
              <a:t> (124)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6521311" y="5298630"/>
            <a:ext cx="2282997" cy="15696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prstClr val="black"/>
                </a:solidFill>
              </a:rPr>
              <a:t>Méditerranéen </a:t>
            </a:r>
            <a:r>
              <a:rPr lang="fr-FR" dirty="0" err="1" smtClean="0">
                <a:solidFill>
                  <a:prstClr val="black"/>
                </a:solidFill>
              </a:rPr>
              <a:t>climate</a:t>
            </a:r>
            <a:r>
              <a:rPr lang="fr-FR" dirty="0" smtClean="0">
                <a:solidFill>
                  <a:prstClr val="black"/>
                </a:solidFill>
              </a:rPr>
              <a:t/>
            </a:r>
            <a:br>
              <a:rPr lang="fr-FR" dirty="0" smtClean="0">
                <a:solidFill>
                  <a:prstClr val="black"/>
                </a:solidFill>
              </a:rPr>
            </a:br>
            <a:r>
              <a:rPr lang="fr-FR" dirty="0" smtClean="0">
                <a:solidFill>
                  <a:prstClr val="black"/>
                </a:solidFill>
              </a:rPr>
              <a:t>Inra, </a:t>
            </a:r>
            <a:r>
              <a:rPr lang="fr-FR" dirty="0">
                <a:solidFill>
                  <a:prstClr val="black"/>
                </a:solidFill>
              </a:rPr>
              <a:t>ICV, </a:t>
            </a:r>
            <a:r>
              <a:rPr lang="fr-FR" dirty="0" err="1">
                <a:solidFill>
                  <a:prstClr val="black"/>
                </a:solidFill>
              </a:rPr>
              <a:t>Agr</a:t>
            </a:r>
            <a:r>
              <a:rPr lang="fr-FR" dirty="0">
                <a:solidFill>
                  <a:prstClr val="black"/>
                </a:solidFill>
              </a:rPr>
              <a:t>. Ch.</a:t>
            </a:r>
          </a:p>
          <a:p>
            <a:r>
              <a:rPr lang="fr-FR" dirty="0" err="1" smtClean="0">
                <a:solidFill>
                  <a:prstClr val="black"/>
                </a:solidFill>
              </a:rPr>
              <a:t>weak</a:t>
            </a:r>
            <a:r>
              <a:rPr lang="fr-FR" dirty="0" smtClean="0">
                <a:solidFill>
                  <a:prstClr val="black"/>
                </a:solidFill>
              </a:rPr>
              <a:t> interprofessions, </a:t>
            </a:r>
          </a:p>
          <a:p>
            <a:r>
              <a:rPr lang="fr-FR" dirty="0" smtClean="0">
                <a:solidFill>
                  <a:srgbClr val="FF0000"/>
                </a:solidFill>
              </a:rPr>
              <a:t>32 </a:t>
            </a:r>
            <a:r>
              <a:rPr lang="fr-FR" dirty="0" err="1">
                <a:solidFill>
                  <a:srgbClr val="FF0000"/>
                </a:solidFill>
              </a:rPr>
              <a:t>wine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 err="1" smtClean="0">
                <a:solidFill>
                  <a:srgbClr val="FF0000"/>
                </a:solidFill>
              </a:rPr>
              <a:t>producers</a:t>
            </a:r>
            <a:endParaRPr lang="fr-FR" dirty="0" smtClean="0">
              <a:solidFill>
                <a:srgbClr val="FF0000"/>
              </a:solidFill>
            </a:endParaRPr>
          </a:p>
          <a:p>
            <a:r>
              <a:rPr lang="fr-FR" dirty="0" smtClean="0">
                <a:solidFill>
                  <a:srgbClr val="00B050"/>
                </a:solidFill>
              </a:rPr>
              <a:t>41 </a:t>
            </a:r>
            <a:r>
              <a:rPr lang="fr-FR" dirty="0">
                <a:solidFill>
                  <a:srgbClr val="00B050"/>
                </a:solidFill>
              </a:rPr>
              <a:t>R&amp;D </a:t>
            </a:r>
            <a:r>
              <a:rPr lang="fr-FR" dirty="0" err="1" smtClean="0">
                <a:solidFill>
                  <a:srgbClr val="00B050"/>
                </a:solidFill>
              </a:rPr>
              <a:t>actors</a:t>
            </a:r>
            <a:r>
              <a:rPr lang="fr-FR" dirty="0" smtClean="0">
                <a:solidFill>
                  <a:srgbClr val="00B050"/>
                </a:solidFill>
              </a:rPr>
              <a:t> (290)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917445" y="4130278"/>
            <a:ext cx="2478306" cy="15696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prstClr val="black"/>
                </a:solidFill>
              </a:rPr>
              <a:t>Atlantic </a:t>
            </a:r>
            <a:r>
              <a:rPr lang="fr-FR" dirty="0" err="1" smtClean="0">
                <a:solidFill>
                  <a:prstClr val="black"/>
                </a:solidFill>
              </a:rPr>
              <a:t>Climate</a:t>
            </a:r>
            <a:endParaRPr lang="fr-FR" dirty="0" smtClean="0">
              <a:solidFill>
                <a:prstClr val="black"/>
              </a:solidFill>
            </a:endParaRPr>
          </a:p>
          <a:p>
            <a:r>
              <a:rPr lang="fr-FR" dirty="0" smtClean="0">
                <a:solidFill>
                  <a:prstClr val="black"/>
                </a:solidFill>
              </a:rPr>
              <a:t>R&amp;D Inra, </a:t>
            </a:r>
            <a:r>
              <a:rPr lang="fr-FR" dirty="0" err="1" smtClean="0">
                <a:solidFill>
                  <a:prstClr val="black"/>
                </a:solidFill>
              </a:rPr>
              <a:t>university</a:t>
            </a:r>
            <a:r>
              <a:rPr lang="fr-FR" dirty="0" smtClean="0">
                <a:solidFill>
                  <a:prstClr val="black"/>
                </a:solidFill>
              </a:rPr>
              <a:t>, </a:t>
            </a:r>
            <a:br>
              <a:rPr lang="fr-FR" dirty="0" smtClean="0">
                <a:solidFill>
                  <a:prstClr val="black"/>
                </a:solidFill>
              </a:rPr>
            </a:br>
            <a:r>
              <a:rPr lang="fr-FR" dirty="0" smtClean="0">
                <a:solidFill>
                  <a:prstClr val="black"/>
                </a:solidFill>
              </a:rPr>
              <a:t>Interprofession, </a:t>
            </a:r>
            <a:r>
              <a:rPr lang="fr-FR" dirty="0" err="1" smtClean="0">
                <a:solidFill>
                  <a:prstClr val="black"/>
                </a:solidFill>
              </a:rPr>
              <a:t>Agr.Ch</a:t>
            </a:r>
            <a:r>
              <a:rPr lang="fr-FR" dirty="0" smtClean="0">
                <a:solidFill>
                  <a:prstClr val="black"/>
                </a:solidFill>
              </a:rPr>
              <a:t>…</a:t>
            </a:r>
          </a:p>
          <a:p>
            <a:r>
              <a:rPr lang="fr-FR" dirty="0" smtClean="0">
                <a:solidFill>
                  <a:srgbClr val="FF0000"/>
                </a:solidFill>
              </a:rPr>
              <a:t>29 </a:t>
            </a:r>
            <a:r>
              <a:rPr lang="fr-FR" dirty="0" err="1" smtClean="0">
                <a:solidFill>
                  <a:srgbClr val="FF0000"/>
                </a:solidFill>
              </a:rPr>
              <a:t>wine</a:t>
            </a:r>
            <a:r>
              <a:rPr lang="fr-FR" dirty="0" smtClean="0">
                <a:solidFill>
                  <a:srgbClr val="FF0000"/>
                </a:solidFill>
              </a:rPr>
              <a:t> </a:t>
            </a:r>
            <a:r>
              <a:rPr lang="fr-FR" dirty="0" err="1" smtClean="0">
                <a:solidFill>
                  <a:srgbClr val="FF0000"/>
                </a:solidFill>
              </a:rPr>
              <a:t>producers</a:t>
            </a:r>
            <a:endParaRPr lang="fr-FR" dirty="0" smtClean="0">
              <a:solidFill>
                <a:srgbClr val="FF0000"/>
              </a:solidFill>
            </a:endParaRPr>
          </a:p>
          <a:p>
            <a:r>
              <a:rPr lang="fr-FR" dirty="0" smtClean="0">
                <a:solidFill>
                  <a:srgbClr val="00B050"/>
                </a:solidFill>
              </a:rPr>
              <a:t>34 R&amp;D </a:t>
            </a:r>
            <a:r>
              <a:rPr lang="fr-FR" dirty="0" err="1" smtClean="0">
                <a:solidFill>
                  <a:srgbClr val="00B050"/>
                </a:solidFill>
              </a:rPr>
              <a:t>actors</a:t>
            </a:r>
            <a:r>
              <a:rPr lang="fr-FR" dirty="0" smtClean="0">
                <a:solidFill>
                  <a:srgbClr val="00B050"/>
                </a:solidFill>
              </a:rPr>
              <a:t> (270)</a:t>
            </a:r>
          </a:p>
          <a:p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34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ontent Placeholder 1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702300"/>
          </a:xfrm>
        </p:spPr>
        <p:txBody>
          <a:bodyPr/>
          <a:lstStyle/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109537" indent="0">
              <a:buNone/>
            </a:pPr>
            <a:endParaRPr lang="fr-FR" sz="2800" dirty="0">
              <a:latin typeface="Times New Roman" pitchFamily="18" charset="0"/>
              <a:cs typeface="Times New Roman" pitchFamily="18" charset="0"/>
            </a:endParaRPr>
          </a:p>
          <a:p>
            <a:pPr marL="623887" lvl="0" indent="-514350">
              <a:buFont typeface="+mj-lt"/>
              <a:buAutoNum type="arabicPeriod"/>
            </a:pP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109537" lvl="0" indent="0">
              <a:buNone/>
            </a:pPr>
            <a:endParaRPr lang="fr-FR" dirty="0"/>
          </a:p>
          <a:p>
            <a:endParaRPr lang="en-US" dirty="0" smtClean="0"/>
          </a:p>
        </p:txBody>
      </p:sp>
      <p:sp>
        <p:nvSpPr>
          <p:cNvPr id="3" name="Rectangle 2"/>
          <p:cNvSpPr/>
          <p:nvPr/>
        </p:nvSpPr>
        <p:spPr>
          <a:xfrm>
            <a:off x="1530828" y="228600"/>
            <a:ext cx="71559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err="1" smtClean="0">
                <a:solidFill>
                  <a:srgbClr val="FF0000"/>
                </a:solidFill>
              </a:rPr>
              <a:t>Results</a:t>
            </a:r>
            <a:r>
              <a:rPr lang="fr-FR" sz="2000" b="1" dirty="0" smtClean="0">
                <a:solidFill>
                  <a:srgbClr val="FF0000"/>
                </a:solidFill>
              </a:rPr>
              <a:t> </a:t>
            </a:r>
            <a:r>
              <a:rPr lang="fr-FR" sz="2000" b="1" dirty="0" err="1" smtClean="0">
                <a:solidFill>
                  <a:srgbClr val="FF0000"/>
                </a:solidFill>
              </a:rPr>
              <a:t>from</a:t>
            </a:r>
            <a:r>
              <a:rPr lang="fr-FR" sz="2000" b="1" dirty="0" smtClean="0">
                <a:solidFill>
                  <a:srgbClr val="FF0000"/>
                </a:solidFill>
              </a:rPr>
              <a:t> the </a:t>
            </a:r>
            <a:r>
              <a:rPr lang="fr-FR" sz="2000" b="1" dirty="0" err="1" smtClean="0">
                <a:solidFill>
                  <a:srgbClr val="FF0000"/>
                </a:solidFill>
              </a:rPr>
              <a:t>wine</a:t>
            </a:r>
            <a:r>
              <a:rPr lang="fr-FR" sz="2000" b="1" dirty="0" smtClean="0">
                <a:solidFill>
                  <a:srgbClr val="FF0000"/>
                </a:solidFill>
              </a:rPr>
              <a:t> </a:t>
            </a:r>
            <a:r>
              <a:rPr lang="fr-FR" sz="2000" b="1" dirty="0" err="1" smtClean="0">
                <a:solidFill>
                  <a:srgbClr val="FF0000"/>
                </a:solidFill>
              </a:rPr>
              <a:t>producers</a:t>
            </a:r>
            <a:r>
              <a:rPr lang="fr-FR" sz="2000" b="1" dirty="0" smtClean="0">
                <a:solidFill>
                  <a:srgbClr val="FF0000"/>
                </a:solidFill>
              </a:rPr>
              <a:t> </a:t>
            </a:r>
            <a:r>
              <a:rPr lang="fr-FR" sz="2000" b="1" dirty="0" err="1" smtClean="0">
                <a:solidFill>
                  <a:srgbClr val="FF0000"/>
                </a:solidFill>
              </a:rPr>
              <a:t>survey</a:t>
            </a:r>
            <a:endParaRPr lang="fr-FR" sz="1400" b="1" dirty="0">
              <a:solidFill>
                <a:srgbClr val="FF0000"/>
              </a:solidFill>
            </a:endParaRPr>
          </a:p>
        </p:txBody>
      </p:sp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847359"/>
              </p:ext>
            </p:extLst>
          </p:nvPr>
        </p:nvGraphicFramePr>
        <p:xfrm>
          <a:off x="1298813" y="1442568"/>
          <a:ext cx="7620000" cy="914400"/>
        </p:xfrm>
        <a:graphic>
          <a:graphicData uri="http://schemas.openxmlformats.org/drawingml/2006/table">
            <a:tbl>
              <a:tblPr firstRow="1" bandRow="1"/>
              <a:tblGrid>
                <a:gridCol w="762000"/>
                <a:gridCol w="762000"/>
                <a:gridCol w="762000"/>
                <a:gridCol w="762000"/>
                <a:gridCol w="762000"/>
                <a:gridCol w="762000"/>
                <a:gridCol w="762000"/>
                <a:gridCol w="762000"/>
                <a:gridCol w="762000"/>
                <a:gridCol w="762000"/>
              </a:tblGrid>
              <a:tr h="304800">
                <a:tc>
                  <a:txBody>
                    <a:bodyPr/>
                    <a:lstStyle/>
                    <a:p>
                      <a:pPr algn="l" fontAlgn="t"/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sex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Form</a:t>
                      </a:r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anc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2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Resp</a:t>
                      </a:r>
                      <a:r>
                        <a:rPr lang="fr-FR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UTH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EVOLCA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pca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stajsup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kumimoji="0" lang="fr-F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Bio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PERC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0,03*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1,85****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-0,01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1,44****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0,67*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Innov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-0,75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0,79***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0,05**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-0,36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1,06**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1,27**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  <a:r>
                        <a:rPr kumimoji="0" lang="fr-FR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2.67**</a:t>
                      </a:r>
                      <a:endParaRPr kumimoji="0" lang="fr-FR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Graphique 18"/>
          <p:cNvGraphicFramePr/>
          <p:nvPr>
            <p:extLst>
              <p:ext uri="{D42A27DB-BD31-4B8C-83A1-F6EECF244321}">
                <p14:modId xmlns:p14="http://schemas.microsoft.com/office/powerpoint/2010/main" val="948819551"/>
              </p:ext>
            </p:extLst>
          </p:nvPr>
        </p:nvGraphicFramePr>
        <p:xfrm>
          <a:off x="25025" y="1532466"/>
          <a:ext cx="8141280" cy="53551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Rectangle 9"/>
          <p:cNvSpPr/>
          <p:nvPr/>
        </p:nvSpPr>
        <p:spPr>
          <a:xfrm>
            <a:off x="181680" y="2715123"/>
            <a:ext cx="404201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prstClr val="black"/>
                </a:solidFill>
                <a:latin typeface="Times New Roman"/>
                <a:ea typeface="Calibri"/>
              </a:rPr>
              <a:t>Perception of CC impact in the 3 </a:t>
            </a:r>
            <a:r>
              <a:rPr lang="fr-FR" b="1" dirty="0" err="1" smtClean="0">
                <a:solidFill>
                  <a:prstClr val="black"/>
                </a:solidFill>
                <a:latin typeface="Times New Roman"/>
                <a:ea typeface="Calibri"/>
              </a:rPr>
              <a:t>vineyards</a:t>
            </a:r>
            <a:endParaRPr lang="fr-FR" b="1" dirty="0">
              <a:solidFill>
                <a:prstClr val="black"/>
              </a:solidFill>
              <a:latin typeface="Times New Roman"/>
              <a:ea typeface="Calibr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19400" y="1524000"/>
            <a:ext cx="1404293" cy="7620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6620933" y="1473088"/>
            <a:ext cx="1409700" cy="838200"/>
          </a:xfrm>
          <a:prstGeom prst="rect">
            <a:avLst/>
          </a:prstGeom>
          <a:noFill/>
          <a:ln w="698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/>
          <p:cNvSpPr/>
          <p:nvPr/>
        </p:nvSpPr>
        <p:spPr>
          <a:xfrm>
            <a:off x="8140980" y="1439052"/>
            <a:ext cx="819064" cy="914513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/>
        </p:nvSpPr>
        <p:spPr>
          <a:xfrm>
            <a:off x="5108814" y="1481610"/>
            <a:ext cx="1342122" cy="88059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6" name="Groupe 5"/>
          <p:cNvGrpSpPr/>
          <p:nvPr/>
        </p:nvGrpSpPr>
        <p:grpSpPr>
          <a:xfrm>
            <a:off x="1370254" y="990600"/>
            <a:ext cx="7589790" cy="414754"/>
            <a:chOff x="1370254" y="990600"/>
            <a:chExt cx="7589790" cy="414754"/>
          </a:xfrm>
        </p:grpSpPr>
        <p:sp>
          <p:nvSpPr>
            <p:cNvPr id="5" name="Rectangle 4"/>
            <p:cNvSpPr/>
            <p:nvPr/>
          </p:nvSpPr>
          <p:spPr>
            <a:xfrm>
              <a:off x="1370254" y="990600"/>
              <a:ext cx="191110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l"/>
              <a:r>
                <a:rPr lang="fr-FR" dirty="0" err="1" smtClean="0">
                  <a:solidFill>
                    <a:prstClr val="black"/>
                  </a:solidFill>
                  <a:latin typeface="Times New Roman"/>
                  <a:ea typeface="Calibri"/>
                </a:rPr>
                <a:t>Econometric</a:t>
              </a:r>
              <a:r>
                <a:rPr lang="fr-FR" dirty="0" smtClean="0">
                  <a:solidFill>
                    <a:prstClr val="black"/>
                  </a:solidFill>
                  <a:latin typeface="Times New Roman"/>
                  <a:ea typeface="Calibri"/>
                </a:rPr>
                <a:t> model: </a:t>
              </a:r>
              <a:endParaRPr lang="fr-FR" sz="1400" b="1" dirty="0">
                <a:solidFill>
                  <a:prstClr val="black"/>
                </a:solidFill>
              </a:endParaRPr>
            </a:p>
          </p:txBody>
        </p:sp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5831" y="1091029"/>
              <a:ext cx="5764213" cy="314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2" name="Rectangle 21"/>
          <p:cNvSpPr/>
          <p:nvPr/>
        </p:nvSpPr>
        <p:spPr>
          <a:xfrm>
            <a:off x="4364679" y="1523943"/>
            <a:ext cx="664522" cy="76200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70C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-76200" y="4800656"/>
            <a:ext cx="91440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err="1" smtClean="0"/>
              <a:t>harvest</a:t>
            </a:r>
            <a:endParaRPr lang="fr-FR" dirty="0"/>
          </a:p>
        </p:txBody>
      </p:sp>
      <p:sp>
        <p:nvSpPr>
          <p:cNvPr id="23" name="ZoneTexte 22"/>
          <p:cNvSpPr txBox="1"/>
          <p:nvPr/>
        </p:nvSpPr>
        <p:spPr>
          <a:xfrm>
            <a:off x="3111003" y="4800656"/>
            <a:ext cx="1294054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Vine </a:t>
            </a:r>
            <a:r>
              <a:rPr lang="fr-FR" dirty="0" err="1" smtClean="0"/>
              <a:t>monit</a:t>
            </a:r>
            <a:endParaRPr lang="fr-FR" dirty="0"/>
          </a:p>
        </p:txBody>
      </p:sp>
      <p:sp>
        <p:nvSpPr>
          <p:cNvPr id="24" name="ZoneTexte 23"/>
          <p:cNvSpPr txBox="1"/>
          <p:nvPr/>
        </p:nvSpPr>
        <p:spPr>
          <a:xfrm>
            <a:off x="2325805" y="5715000"/>
            <a:ext cx="76200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water</a:t>
            </a:r>
            <a:endParaRPr lang="fr-FR" dirty="0"/>
          </a:p>
        </p:txBody>
      </p:sp>
      <p:sp>
        <p:nvSpPr>
          <p:cNvPr id="25" name="ZoneTexte 24"/>
          <p:cNvSpPr txBox="1"/>
          <p:nvPr/>
        </p:nvSpPr>
        <p:spPr>
          <a:xfrm>
            <a:off x="821267" y="5748698"/>
            <a:ext cx="753826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err="1"/>
              <a:t>p</a:t>
            </a:r>
            <a:r>
              <a:rPr lang="fr-FR" dirty="0" err="1" smtClean="0"/>
              <a:t>est</a:t>
            </a:r>
            <a:endParaRPr lang="fr-FR" dirty="0"/>
          </a:p>
        </p:txBody>
      </p:sp>
      <p:sp>
        <p:nvSpPr>
          <p:cNvPr id="26" name="ZoneTexte 25"/>
          <p:cNvSpPr txBox="1"/>
          <p:nvPr/>
        </p:nvSpPr>
        <p:spPr>
          <a:xfrm>
            <a:off x="1629009" y="3146010"/>
            <a:ext cx="106680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plantation</a:t>
            </a:r>
            <a:endParaRPr lang="fr-FR" dirty="0"/>
          </a:p>
        </p:txBody>
      </p:sp>
      <p:sp>
        <p:nvSpPr>
          <p:cNvPr id="27" name="ZoneTexte 26"/>
          <p:cNvSpPr txBox="1"/>
          <p:nvPr/>
        </p:nvSpPr>
        <p:spPr>
          <a:xfrm>
            <a:off x="355599" y="3759088"/>
            <a:ext cx="76200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err="1" smtClean="0"/>
              <a:t>wine</a:t>
            </a:r>
            <a:endParaRPr lang="fr-FR" dirty="0"/>
          </a:p>
        </p:txBody>
      </p:sp>
      <p:sp>
        <p:nvSpPr>
          <p:cNvPr id="28" name="ZoneTexte 27"/>
          <p:cNvSpPr txBox="1"/>
          <p:nvPr/>
        </p:nvSpPr>
        <p:spPr>
          <a:xfrm>
            <a:off x="2758649" y="3759088"/>
            <a:ext cx="1166173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New var</a:t>
            </a:r>
            <a:endParaRPr lang="fr-FR" dirty="0"/>
          </a:p>
        </p:txBody>
      </p:sp>
      <p:grpSp>
        <p:nvGrpSpPr>
          <p:cNvPr id="11" name="Groupe 10"/>
          <p:cNvGrpSpPr/>
          <p:nvPr/>
        </p:nvGrpSpPr>
        <p:grpSpPr>
          <a:xfrm>
            <a:off x="4810630" y="2590856"/>
            <a:ext cx="8262136" cy="4419600"/>
            <a:chOff x="4810630" y="2590856"/>
            <a:chExt cx="8262136" cy="4419600"/>
          </a:xfrm>
        </p:grpSpPr>
        <p:sp>
          <p:nvSpPr>
            <p:cNvPr id="9" name="Rectangle 8"/>
            <p:cNvSpPr/>
            <p:nvPr/>
          </p:nvSpPr>
          <p:spPr>
            <a:xfrm>
              <a:off x="4859867" y="2711646"/>
              <a:ext cx="4572000" cy="58477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/>
              <a:r>
                <a:rPr lang="fr-FR" b="1" dirty="0" err="1" smtClean="0">
                  <a:solidFill>
                    <a:prstClr val="black"/>
                  </a:solidFill>
                  <a:latin typeface="Times New Roman"/>
                  <a:ea typeface="Calibri"/>
                </a:rPr>
                <a:t>Expected</a:t>
              </a:r>
              <a:r>
                <a:rPr lang="fr-FR" b="1" dirty="0" smtClean="0">
                  <a:solidFill>
                    <a:prstClr val="black"/>
                  </a:solidFill>
                  <a:latin typeface="Times New Roman"/>
                  <a:ea typeface="Calibri"/>
                </a:rPr>
                <a:t> </a:t>
              </a:r>
              <a:r>
                <a:rPr lang="fr-FR" b="1" dirty="0" err="1" smtClean="0">
                  <a:solidFill>
                    <a:prstClr val="black"/>
                  </a:solidFill>
                  <a:latin typeface="Times New Roman"/>
                  <a:ea typeface="Calibri"/>
                </a:rPr>
                <a:t>Advice</a:t>
              </a:r>
              <a:r>
                <a:rPr lang="fr-FR" b="1" dirty="0" smtClean="0">
                  <a:solidFill>
                    <a:prstClr val="black"/>
                  </a:solidFill>
                  <a:latin typeface="Times New Roman"/>
                  <a:ea typeface="Calibri"/>
                </a:rPr>
                <a:t> network for adaptation to CC</a:t>
              </a:r>
            </a:p>
            <a:p>
              <a:pPr lvl="0"/>
              <a:r>
                <a:rPr lang="fr-FR" b="1" dirty="0" smtClean="0">
                  <a:solidFill>
                    <a:prstClr val="black"/>
                  </a:solidFill>
                  <a:latin typeface="Times New Roman"/>
                  <a:ea typeface="Calibri"/>
                </a:rPr>
                <a:t>All </a:t>
              </a:r>
              <a:r>
                <a:rPr lang="fr-FR" b="1" dirty="0" err="1" smtClean="0">
                  <a:solidFill>
                    <a:prstClr val="black"/>
                  </a:solidFill>
                  <a:latin typeface="Times New Roman"/>
                  <a:ea typeface="Calibri"/>
                </a:rPr>
                <a:t>domains</a:t>
              </a:r>
              <a:r>
                <a:rPr lang="fr-FR" b="1" dirty="0" smtClean="0">
                  <a:solidFill>
                    <a:prstClr val="black"/>
                  </a:solidFill>
                  <a:latin typeface="Times New Roman"/>
                  <a:ea typeface="Calibri"/>
                </a:rPr>
                <a:t> of innovation</a:t>
              </a:r>
              <a:endParaRPr lang="fr-FR" b="1" dirty="0">
                <a:solidFill>
                  <a:prstClr val="black"/>
                </a:solidFill>
                <a:latin typeface="Times New Roman"/>
                <a:ea typeface="Calibri"/>
              </a:endParaRPr>
            </a:p>
          </p:txBody>
        </p:sp>
        <p:grpSp>
          <p:nvGrpSpPr>
            <p:cNvPr id="7" name="Groupe 6"/>
            <p:cNvGrpSpPr/>
            <p:nvPr/>
          </p:nvGrpSpPr>
          <p:grpSpPr>
            <a:xfrm>
              <a:off x="4810630" y="2590856"/>
              <a:ext cx="8262136" cy="4419600"/>
              <a:chOff x="4810630" y="2590856"/>
              <a:chExt cx="8262136" cy="4419600"/>
            </a:xfrm>
          </p:grpSpPr>
          <p:graphicFrame>
            <p:nvGraphicFramePr>
              <p:cNvPr id="20" name="Graphique 19"/>
              <p:cNvGraphicFramePr/>
              <p:nvPr>
                <p:extLst>
                  <p:ext uri="{D42A27DB-BD31-4B8C-83A1-F6EECF244321}">
                    <p14:modId xmlns:p14="http://schemas.microsoft.com/office/powerpoint/2010/main" val="3208891764"/>
                  </p:ext>
                </p:extLst>
              </p:nvPr>
            </p:nvGraphicFramePr>
            <p:xfrm>
              <a:off x="5215233" y="2590856"/>
              <a:ext cx="7857533" cy="44196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29" name="ZoneTexte 28"/>
              <p:cNvSpPr txBox="1"/>
              <p:nvPr/>
            </p:nvSpPr>
            <p:spPr>
              <a:xfrm>
                <a:off x="4810630" y="5350088"/>
                <a:ext cx="1166173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r-FR" dirty="0" err="1" smtClean="0"/>
                  <a:t>Interprof</a:t>
                </a:r>
                <a:r>
                  <a:rPr lang="fr-FR" dirty="0" smtClean="0"/>
                  <a:t>.</a:t>
                </a:r>
                <a:endParaRPr lang="fr-FR" dirty="0"/>
              </a:p>
            </p:txBody>
          </p:sp>
          <p:sp>
            <p:nvSpPr>
              <p:cNvPr id="30" name="ZoneTexte 29"/>
              <p:cNvSpPr txBox="1"/>
              <p:nvPr/>
            </p:nvSpPr>
            <p:spPr>
              <a:xfrm>
                <a:off x="7908869" y="5180924"/>
                <a:ext cx="1166173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r-FR" dirty="0" err="1" smtClean="0"/>
                  <a:t>supplyers</a:t>
                </a:r>
                <a:endParaRPr lang="fr-FR" dirty="0"/>
              </a:p>
            </p:txBody>
          </p:sp>
          <p:sp>
            <p:nvSpPr>
              <p:cNvPr id="31" name="ZoneTexte 30"/>
              <p:cNvSpPr txBox="1"/>
              <p:nvPr/>
            </p:nvSpPr>
            <p:spPr>
              <a:xfrm>
                <a:off x="6742696" y="5909452"/>
                <a:ext cx="1166173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r-FR" dirty="0" err="1" smtClean="0"/>
                  <a:t>peers</a:t>
                </a:r>
                <a:endParaRPr lang="fr-FR" dirty="0"/>
              </a:p>
            </p:txBody>
          </p:sp>
          <p:sp>
            <p:nvSpPr>
              <p:cNvPr id="32" name="ZoneTexte 31"/>
              <p:cNvSpPr txBox="1"/>
              <p:nvPr/>
            </p:nvSpPr>
            <p:spPr>
              <a:xfrm>
                <a:off x="6864460" y="3315287"/>
                <a:ext cx="1588539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r-FR" dirty="0" err="1" smtClean="0"/>
                  <a:t>Private</a:t>
                </a:r>
                <a:r>
                  <a:rPr lang="fr-FR" dirty="0" smtClean="0"/>
                  <a:t> </a:t>
                </a:r>
                <a:r>
                  <a:rPr lang="fr-FR" dirty="0" err="1" smtClean="0"/>
                  <a:t>advice</a:t>
                </a:r>
                <a:endParaRPr lang="fr-FR" dirty="0"/>
              </a:p>
            </p:txBody>
          </p:sp>
          <p:sp>
            <p:nvSpPr>
              <p:cNvPr id="33" name="ZoneTexte 32"/>
              <p:cNvSpPr txBox="1"/>
              <p:nvPr/>
            </p:nvSpPr>
            <p:spPr>
              <a:xfrm>
                <a:off x="5284763" y="3928365"/>
                <a:ext cx="1166173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r-FR" dirty="0" err="1" smtClean="0"/>
                  <a:t>research</a:t>
                </a:r>
                <a:endParaRPr lang="fr-FR" dirty="0"/>
              </a:p>
            </p:txBody>
          </p:sp>
          <p:sp>
            <p:nvSpPr>
              <p:cNvPr id="34" name="ZoneTexte 33"/>
              <p:cNvSpPr txBox="1"/>
              <p:nvPr/>
            </p:nvSpPr>
            <p:spPr>
              <a:xfrm>
                <a:off x="7772400" y="3928365"/>
                <a:ext cx="1361199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r-FR" dirty="0" err="1" smtClean="0"/>
                  <a:t>agric.chamb</a:t>
                </a:r>
                <a:r>
                  <a:rPr lang="fr-FR" dirty="0" smtClean="0"/>
                  <a:t>.</a:t>
                </a:r>
                <a:endParaRPr lang="fr-FR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08428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" grpId="0" animBg="1"/>
      <p:bldP spid="17" grpId="0" animBg="1"/>
      <p:bldP spid="18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56965" y="188640"/>
            <a:ext cx="7499176" cy="1143000"/>
          </a:xfrm>
        </p:spPr>
        <p:txBody>
          <a:bodyPr>
            <a:noAutofit/>
          </a:bodyPr>
          <a:lstStyle/>
          <a:p>
            <a:r>
              <a:rPr lang="fr-FR" sz="2800" dirty="0" err="1" smtClean="0"/>
              <a:t>Advice</a:t>
            </a:r>
            <a:r>
              <a:rPr lang="fr-FR" sz="2800" dirty="0" smtClean="0"/>
              <a:t> networks in </a:t>
            </a:r>
            <a:r>
              <a:rPr lang="fr-FR" sz="2800" dirty="0" err="1" smtClean="0"/>
              <a:t>different</a:t>
            </a:r>
            <a:r>
              <a:rPr lang="fr-FR" sz="2800" dirty="0" smtClean="0"/>
              <a:t> </a:t>
            </a:r>
            <a:r>
              <a:rPr lang="fr-FR" sz="2800" dirty="0" err="1" smtClean="0"/>
              <a:t>domains</a:t>
            </a:r>
            <a:r>
              <a:rPr lang="fr-FR" sz="2800" dirty="0" smtClean="0"/>
              <a:t> of innovations</a:t>
            </a:r>
            <a:endParaRPr lang="fr-FR" sz="2800" dirty="0"/>
          </a:p>
        </p:txBody>
      </p:sp>
      <p:sp>
        <p:nvSpPr>
          <p:cNvPr id="4" name="Espace réservé pour une image  3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556793"/>
            <a:ext cx="3665814" cy="224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556792"/>
            <a:ext cx="3773810" cy="2247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706" y="4149080"/>
            <a:ext cx="4000847" cy="2495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0469" y="4293096"/>
            <a:ext cx="3693555" cy="2047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2123728" y="3464029"/>
            <a:ext cx="2469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 smtClean="0"/>
              <a:t>Winemaking</a:t>
            </a:r>
            <a:r>
              <a:rPr lang="fr-FR" b="1" dirty="0" smtClean="0"/>
              <a:t> innovation</a:t>
            </a:r>
            <a:endParaRPr lang="fr-FR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7131601" y="3356992"/>
            <a:ext cx="1263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P</a:t>
            </a:r>
            <a:r>
              <a:rPr lang="fr-FR" b="1" dirty="0" smtClean="0"/>
              <a:t>lantations</a:t>
            </a:r>
            <a:endParaRPr lang="fr-FR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2881042" y="6275334"/>
            <a:ext cx="22372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 smtClean="0"/>
              <a:t>Harvest</a:t>
            </a:r>
            <a:r>
              <a:rPr lang="fr-FR" b="1" dirty="0" smtClean="0"/>
              <a:t> management</a:t>
            </a:r>
            <a:endParaRPr lang="fr-FR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7081969" y="5980638"/>
            <a:ext cx="190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Pest management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115335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ontent Placeholder 1"/>
          <p:cNvSpPr>
            <a:spLocks noGrp="1"/>
          </p:cNvSpPr>
          <p:nvPr>
            <p:ph idx="1"/>
          </p:nvPr>
        </p:nvSpPr>
        <p:spPr>
          <a:xfrm>
            <a:off x="532292" y="397"/>
            <a:ext cx="8229600" cy="5702300"/>
          </a:xfrm>
        </p:spPr>
        <p:txBody>
          <a:bodyPr/>
          <a:lstStyle/>
          <a:p>
            <a:pPr marL="0" lvl="0" indent="0" algn="ctr" eaLnBrk="1" hangingPunct="1">
              <a:spcBef>
                <a:spcPct val="0"/>
              </a:spcBef>
              <a:buClrTx/>
              <a:buSzTx/>
              <a:buNone/>
            </a:pPr>
            <a:r>
              <a:rPr lang="fr-FR" sz="2000" b="1" dirty="0" err="1" smtClean="0">
                <a:solidFill>
                  <a:srgbClr val="FF0000"/>
                </a:solidFill>
                <a:latin typeface="Arial" pitchFamily="34" charset="0"/>
              </a:rPr>
              <a:t>Results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fr-FR" sz="2000" b="1" dirty="0" err="1" smtClean="0">
                <a:solidFill>
                  <a:srgbClr val="FF0000"/>
                </a:solidFill>
                <a:latin typeface="Arial" pitchFamily="34" charset="0"/>
              </a:rPr>
              <a:t>fom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</a:rPr>
              <a:t> the R&amp;D </a:t>
            </a:r>
            <a:r>
              <a:rPr lang="fr-FR" sz="2000" b="1" dirty="0" err="1" smtClean="0">
                <a:solidFill>
                  <a:srgbClr val="FF0000"/>
                </a:solidFill>
                <a:latin typeface="Arial" pitchFamily="34" charset="0"/>
              </a:rPr>
              <a:t>actors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fr-FR" sz="2000" b="1" dirty="0" err="1" smtClean="0">
                <a:solidFill>
                  <a:srgbClr val="FF0000"/>
                </a:solidFill>
                <a:latin typeface="Arial" pitchFamily="34" charset="0"/>
              </a:rPr>
              <a:t>survey</a:t>
            </a:r>
            <a:endParaRPr lang="fr-FR" sz="1400" b="1" dirty="0">
              <a:solidFill>
                <a:srgbClr val="FF0000"/>
              </a:solidFill>
              <a:latin typeface="Arial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3571084"/>
              </p:ext>
            </p:extLst>
          </p:nvPr>
        </p:nvGraphicFramePr>
        <p:xfrm>
          <a:off x="1310461" y="457200"/>
          <a:ext cx="7681139" cy="5707595"/>
        </p:xfrm>
        <a:graphic>
          <a:graphicData uri="http://schemas.openxmlformats.org/drawingml/2006/table">
            <a:tbl>
              <a:tblPr firstRow="1" firstCol="1" bandRow="1"/>
              <a:tblGrid>
                <a:gridCol w="1278498"/>
                <a:gridCol w="1635768"/>
                <a:gridCol w="1029431"/>
                <a:gridCol w="1451441"/>
                <a:gridCol w="2286001"/>
              </a:tblGrid>
              <a:tr h="383073"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                       Variables </a:t>
                      </a:r>
                      <a:r>
                        <a:rPr lang="fr-FR" sz="1100" b="0" baseline="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fr-FR" sz="11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indépendantes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Nombre d'individus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Implication CC 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Moyenne contacts professionnels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29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Chercheurs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62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3,35**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29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Acteurs R&amp;D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Expérimentateurs 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32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2,78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47**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77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fr-FR" sz="1100">
                        <a:effectLst/>
                        <a:latin typeface="Calibri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Chambre d'agriculture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2,38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49</a:t>
                      </a:r>
                      <a:r>
                        <a:rPr lang="fr-FR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***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29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Organisme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Interpro R&amp;D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2,63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77</a:t>
                      </a:r>
                      <a:r>
                        <a:rPr lang="fr-FR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***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29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IFV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3,36</a:t>
                      </a:r>
                      <a:r>
                        <a:rPr lang="fr-FR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**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23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29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Recherche/université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62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3,35</a:t>
                      </a:r>
                      <a:r>
                        <a:rPr lang="fr-FR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**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29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Bordeaux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34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3,15</a:t>
                      </a:r>
                      <a:r>
                        <a:rPr lang="fr-FR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*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29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Région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Champagne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2,53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48</a:t>
                      </a:r>
                      <a:r>
                        <a:rPr lang="fr-FR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***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29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Languedoc-Roussillon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41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3,46</a:t>
                      </a:r>
                      <a:r>
                        <a:rPr lang="fr-FR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**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29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Conduite Vignoble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23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3,52</a:t>
                      </a:r>
                      <a:r>
                        <a:rPr lang="fr-FR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**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28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29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Luttes maladies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2,65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29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Matériel végétal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fr-FR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***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60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Domaine de recherche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Œnologie 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23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30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Stratégies spatiales</a:t>
                      </a:r>
                      <a:b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économiques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39</a:t>
                      </a:r>
                      <a:r>
                        <a:rPr lang="fr-FR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**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85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Projet </a:t>
                      </a:r>
                      <a:r>
                        <a:rPr lang="fr-FR" sz="11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CC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Non 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52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2,56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77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fr-FR" sz="1100">
                        <a:effectLst/>
                        <a:latin typeface="Calibri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Oui 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42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3,90</a:t>
                      </a:r>
                      <a:r>
                        <a:rPr lang="fr-FR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***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29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Responsabilité 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                        Oui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47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3,21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23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29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Non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47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3,11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56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International </a:t>
                      </a:r>
                      <a:r>
                        <a:rPr lang="fr-FR" sz="1100" b="1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stay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Non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57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3,04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r>
                        <a:rPr lang="fr-FR" sz="11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*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29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Oui 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37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3,35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29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Sexe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F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31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2,81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29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M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63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3,33</a:t>
                      </a:r>
                      <a:r>
                        <a:rPr lang="fr-FR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*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7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Moyenne âge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46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fr-FR" sz="1100">
                        <a:effectLst/>
                        <a:latin typeface="Calibri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fr-FR" sz="1100" dirty="0">
                        <a:effectLst/>
                        <a:latin typeface="Calibri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4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fr-FR" sz="11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publication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fr-FR" sz="1100">
                        <a:effectLst/>
                        <a:latin typeface="Calibri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***</a:t>
                      </a:r>
                      <a:r>
                        <a:rPr lang="fr-FR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2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Total général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fr-F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94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3,16</a:t>
                      </a:r>
                      <a:endParaRPr lang="fr-F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  <a:endParaRPr lang="fr-F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02" marR="3280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5" y="1828403"/>
            <a:ext cx="1069015" cy="3124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5" y="4953000"/>
            <a:ext cx="1069015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5" y="397"/>
            <a:ext cx="1069015" cy="1828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5638800" y="838200"/>
            <a:ext cx="2590800" cy="3810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5715000" y="2971800"/>
            <a:ext cx="2590800" cy="2286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5740400" y="3657600"/>
            <a:ext cx="2590800" cy="3048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5740400" y="2057400"/>
            <a:ext cx="2590800" cy="5334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2164726" y="6324600"/>
            <a:ext cx="62598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ICC</a:t>
            </a:r>
            <a:r>
              <a:rPr lang="en-US" sz="1200" baseline="-25000" dirty="0" err="1"/>
              <a:t>ki</a:t>
            </a:r>
            <a:r>
              <a:rPr lang="en-US" sz="1200" baseline="-25000" dirty="0"/>
              <a:t> </a:t>
            </a:r>
            <a:r>
              <a:rPr lang="en-US" sz="1200" dirty="0"/>
              <a:t>= </a:t>
            </a:r>
            <a:r>
              <a:rPr lang="fr-FR" sz="1200" dirty="0"/>
              <a:t>β</a:t>
            </a:r>
            <a:r>
              <a:rPr lang="en-US" sz="1200" baseline="-25000" dirty="0"/>
              <a:t>0</a:t>
            </a:r>
            <a:r>
              <a:rPr lang="en-US" sz="1200" dirty="0"/>
              <a:t>+ </a:t>
            </a:r>
            <a:r>
              <a:rPr lang="fr-FR" sz="1200" dirty="0"/>
              <a:t>β</a:t>
            </a:r>
            <a:r>
              <a:rPr lang="en-US" sz="1200" baseline="-25000" dirty="0"/>
              <a:t>1</a:t>
            </a:r>
            <a:r>
              <a:rPr lang="en-US" sz="1200" dirty="0"/>
              <a:t>(DREC)</a:t>
            </a:r>
            <a:r>
              <a:rPr lang="en-US" sz="1200" baseline="-25000" dirty="0" err="1"/>
              <a:t>i</a:t>
            </a:r>
            <a:r>
              <a:rPr lang="en-US" sz="1200" baseline="-25000" dirty="0"/>
              <a:t> </a:t>
            </a:r>
            <a:r>
              <a:rPr lang="en-US" sz="1200" dirty="0"/>
              <a:t>+ </a:t>
            </a:r>
            <a:r>
              <a:rPr lang="fr-FR" sz="1200" dirty="0"/>
              <a:t>β</a:t>
            </a:r>
            <a:r>
              <a:rPr lang="en-US" sz="1200" baseline="-25000" dirty="0"/>
              <a:t>2</a:t>
            </a:r>
            <a:r>
              <a:rPr lang="en-US" sz="1200" dirty="0"/>
              <a:t>(</a:t>
            </a:r>
            <a:r>
              <a:rPr lang="en-US" sz="1200" dirty="0" err="1"/>
              <a:t>Strucf</a:t>
            </a:r>
            <a:r>
              <a:rPr lang="en-US" sz="1200" dirty="0"/>
              <a:t>)</a:t>
            </a:r>
            <a:r>
              <a:rPr lang="en-US" sz="1200" baseline="-25000" dirty="0" err="1"/>
              <a:t>i</a:t>
            </a:r>
            <a:r>
              <a:rPr lang="en-US" sz="1200" dirty="0"/>
              <a:t>+ </a:t>
            </a:r>
            <a:r>
              <a:rPr lang="fr-FR" sz="1200" dirty="0"/>
              <a:t>β</a:t>
            </a:r>
            <a:r>
              <a:rPr lang="en-US" sz="1200" baseline="-25000" dirty="0"/>
              <a:t>3</a:t>
            </a:r>
            <a:r>
              <a:rPr lang="en-US" sz="1200" dirty="0"/>
              <a:t> (SEXE)</a:t>
            </a:r>
            <a:r>
              <a:rPr lang="en-US" sz="1200" baseline="-25000" dirty="0" err="1"/>
              <a:t>i</a:t>
            </a:r>
            <a:r>
              <a:rPr lang="en-US" sz="1200" dirty="0"/>
              <a:t>+</a:t>
            </a:r>
            <a:r>
              <a:rPr lang="fr-FR" sz="1200" dirty="0"/>
              <a:t>β</a:t>
            </a:r>
            <a:r>
              <a:rPr lang="en-US" sz="1200" baseline="-25000" dirty="0"/>
              <a:t>4</a:t>
            </a:r>
            <a:r>
              <a:rPr lang="en-US" sz="1200" dirty="0"/>
              <a:t>(AGE)</a:t>
            </a:r>
            <a:r>
              <a:rPr lang="en-US" sz="1200" baseline="-25000" dirty="0" err="1"/>
              <a:t>i</a:t>
            </a:r>
            <a:r>
              <a:rPr lang="en-US" sz="1200" dirty="0"/>
              <a:t>+</a:t>
            </a:r>
            <a:r>
              <a:rPr lang="fr-FR" sz="1200" dirty="0"/>
              <a:t>β</a:t>
            </a:r>
            <a:r>
              <a:rPr lang="en-US" sz="1200" baseline="-25000" dirty="0"/>
              <a:t>5</a:t>
            </a:r>
            <a:r>
              <a:rPr lang="en-US" sz="1200" dirty="0"/>
              <a:t>(INTERN)</a:t>
            </a:r>
            <a:r>
              <a:rPr lang="en-US" sz="1200" baseline="-25000" dirty="0" err="1"/>
              <a:t>i</a:t>
            </a:r>
            <a:r>
              <a:rPr lang="en-US" sz="1200" baseline="-25000" dirty="0"/>
              <a:t> </a:t>
            </a:r>
            <a:r>
              <a:rPr lang="en-US" sz="1200" dirty="0"/>
              <a:t>+</a:t>
            </a:r>
            <a:r>
              <a:rPr lang="fr-FR" sz="1200" dirty="0"/>
              <a:t>β</a:t>
            </a:r>
            <a:r>
              <a:rPr lang="en-US" sz="1200" baseline="-25000" dirty="0"/>
              <a:t>6</a:t>
            </a:r>
            <a:r>
              <a:rPr lang="en-US" sz="1200" dirty="0"/>
              <a:t> (PRO)</a:t>
            </a:r>
            <a:r>
              <a:rPr lang="en-US" sz="1200" baseline="-25000" dirty="0" err="1"/>
              <a:t>i</a:t>
            </a:r>
            <a:r>
              <a:rPr lang="en-US" sz="1200" dirty="0"/>
              <a:t>+ </a:t>
            </a:r>
            <a:r>
              <a:rPr lang="fr-FR" sz="1200" dirty="0"/>
              <a:t>ε</a:t>
            </a:r>
            <a:r>
              <a:rPr lang="en-US" sz="1200" baseline="-25000" dirty="0" err="1" smtClean="0"/>
              <a:t>i</a:t>
            </a:r>
            <a:endParaRPr lang="en-US" sz="1200" baseline="-25000" dirty="0" smtClean="0"/>
          </a:p>
          <a:p>
            <a:r>
              <a:rPr lang="en-US" sz="1200" dirty="0" err="1"/>
              <a:t>CAVIX</a:t>
            </a:r>
            <a:r>
              <a:rPr lang="en-US" sz="1200" baseline="-25000" dirty="0" err="1"/>
              <a:t>ki</a:t>
            </a:r>
            <a:r>
              <a:rPr lang="en-US" sz="1200" baseline="-25000" dirty="0"/>
              <a:t> </a:t>
            </a:r>
            <a:r>
              <a:rPr lang="en-US" sz="1200" dirty="0"/>
              <a:t>= </a:t>
            </a:r>
            <a:r>
              <a:rPr lang="fr-FR" sz="1200" dirty="0"/>
              <a:t>β</a:t>
            </a:r>
            <a:r>
              <a:rPr lang="en-US" sz="1200" baseline="-25000" dirty="0"/>
              <a:t>0</a:t>
            </a:r>
            <a:r>
              <a:rPr lang="en-US" sz="1200" dirty="0"/>
              <a:t>+ </a:t>
            </a:r>
            <a:r>
              <a:rPr lang="fr-FR" sz="1200" dirty="0"/>
              <a:t>β</a:t>
            </a:r>
            <a:r>
              <a:rPr lang="en-US" sz="1200" baseline="-25000" dirty="0"/>
              <a:t>1</a:t>
            </a:r>
            <a:r>
              <a:rPr lang="en-US" sz="1200" dirty="0"/>
              <a:t>(DREC)</a:t>
            </a:r>
            <a:r>
              <a:rPr lang="en-US" sz="1200" baseline="-25000" dirty="0" err="1"/>
              <a:t>i</a:t>
            </a:r>
            <a:r>
              <a:rPr lang="en-US" sz="1200" baseline="-25000" dirty="0"/>
              <a:t> </a:t>
            </a:r>
            <a:r>
              <a:rPr lang="en-US" sz="1200" dirty="0"/>
              <a:t>+ </a:t>
            </a:r>
            <a:r>
              <a:rPr lang="fr-FR" sz="1200" dirty="0"/>
              <a:t>β</a:t>
            </a:r>
            <a:r>
              <a:rPr lang="en-US" sz="1200" baseline="-25000" dirty="0"/>
              <a:t>2</a:t>
            </a:r>
            <a:r>
              <a:rPr lang="en-US" sz="1200" dirty="0"/>
              <a:t>(</a:t>
            </a:r>
            <a:r>
              <a:rPr lang="en-US" sz="1200" dirty="0" err="1"/>
              <a:t>Strucf</a:t>
            </a:r>
            <a:r>
              <a:rPr lang="en-US" sz="1200" dirty="0"/>
              <a:t>)</a:t>
            </a:r>
            <a:r>
              <a:rPr lang="en-US" sz="1200" baseline="-25000" dirty="0" err="1"/>
              <a:t>i</a:t>
            </a:r>
            <a:r>
              <a:rPr lang="en-US" sz="1200" dirty="0"/>
              <a:t>+ </a:t>
            </a:r>
            <a:r>
              <a:rPr lang="fr-FR" sz="1200" dirty="0"/>
              <a:t>β</a:t>
            </a:r>
            <a:r>
              <a:rPr lang="en-US" sz="1200" baseline="-25000" dirty="0"/>
              <a:t>3</a:t>
            </a:r>
            <a:r>
              <a:rPr lang="en-US" sz="1200" dirty="0"/>
              <a:t> (SEXE)</a:t>
            </a:r>
            <a:r>
              <a:rPr lang="en-US" sz="1200" baseline="-25000" dirty="0" err="1"/>
              <a:t>i</a:t>
            </a:r>
            <a:r>
              <a:rPr lang="en-US" sz="1200" dirty="0"/>
              <a:t>+</a:t>
            </a:r>
            <a:r>
              <a:rPr lang="fr-FR" sz="1200" dirty="0"/>
              <a:t>β</a:t>
            </a:r>
            <a:r>
              <a:rPr lang="en-US" sz="1200" baseline="-25000" dirty="0"/>
              <a:t>4</a:t>
            </a:r>
            <a:r>
              <a:rPr lang="en-US" sz="1200" dirty="0"/>
              <a:t>(AGE)</a:t>
            </a:r>
            <a:r>
              <a:rPr lang="en-US" sz="1200" baseline="-25000" dirty="0" err="1"/>
              <a:t>i</a:t>
            </a:r>
            <a:r>
              <a:rPr lang="en-US" sz="1200" dirty="0"/>
              <a:t>+</a:t>
            </a:r>
            <a:r>
              <a:rPr lang="fr-FR" sz="1200" dirty="0"/>
              <a:t>β</a:t>
            </a:r>
            <a:r>
              <a:rPr lang="en-US" sz="1200" baseline="-25000" dirty="0"/>
              <a:t>5</a:t>
            </a:r>
            <a:r>
              <a:rPr lang="en-US" sz="1200" dirty="0"/>
              <a:t>(INTERN)</a:t>
            </a:r>
            <a:r>
              <a:rPr lang="en-US" sz="1200" baseline="-25000" dirty="0" err="1"/>
              <a:t>i</a:t>
            </a:r>
            <a:r>
              <a:rPr lang="en-US" sz="1200" baseline="-25000" dirty="0"/>
              <a:t> </a:t>
            </a:r>
            <a:r>
              <a:rPr lang="en-US" sz="1200" dirty="0"/>
              <a:t>+</a:t>
            </a:r>
            <a:r>
              <a:rPr lang="fr-FR" sz="1200" dirty="0"/>
              <a:t>β</a:t>
            </a:r>
            <a:r>
              <a:rPr lang="en-US" sz="1200" baseline="-25000" dirty="0"/>
              <a:t>6</a:t>
            </a:r>
            <a:r>
              <a:rPr lang="en-US" sz="1200" dirty="0"/>
              <a:t> (RESO)</a:t>
            </a:r>
            <a:r>
              <a:rPr lang="en-US" sz="1200" baseline="-25000" dirty="0" err="1"/>
              <a:t>i</a:t>
            </a:r>
            <a:r>
              <a:rPr lang="en-US" sz="1200" dirty="0"/>
              <a:t>+ </a:t>
            </a:r>
            <a:r>
              <a:rPr lang="fr-FR" sz="1200" dirty="0"/>
              <a:t>ε</a:t>
            </a:r>
            <a:r>
              <a:rPr lang="en-US" sz="1200" baseline="-25000" dirty="0" err="1"/>
              <a:t>i</a:t>
            </a:r>
            <a:endParaRPr lang="fr-FR" sz="1200" dirty="0"/>
          </a:p>
          <a:p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2408564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  <p:bldP spid="13" grpId="0" animBg="1"/>
      <p:bldP spid="1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47463</TotalTime>
  <Words>621</Words>
  <Application>Microsoft Office PowerPoint</Application>
  <PresentationFormat>Affichage à l'écran (4:3)</PresentationFormat>
  <Paragraphs>319</Paragraphs>
  <Slides>13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Concourse</vt:lpstr>
      <vt:lpstr>Présentation PowerPoint</vt:lpstr>
      <vt:lpstr>Présentation PowerPoint</vt:lpstr>
      <vt:lpstr>Présentation PowerPoint</vt:lpstr>
      <vt:lpstr>Method</vt:lpstr>
      <vt:lpstr>Présentation PowerPoint</vt:lpstr>
      <vt:lpstr>A double Survey in 3 vineyards           87 AOP wine producers, 94 R&amp;D actors   </vt:lpstr>
      <vt:lpstr>Présentation PowerPoint</vt:lpstr>
      <vt:lpstr>Advice networks in different domains of innovations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AED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ORIENTATION/BRIEFING</dc:title>
  <dc:creator>Laptop User</dc:creator>
  <cp:lastModifiedBy>nollat</cp:lastModifiedBy>
  <cp:revision>771</cp:revision>
  <dcterms:created xsi:type="dcterms:W3CDTF">2006-06-25T13:12:56Z</dcterms:created>
  <dcterms:modified xsi:type="dcterms:W3CDTF">2016-05-03T12:39:53Z</dcterms:modified>
</cp:coreProperties>
</file>