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charts/chart4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7" r:id="rId1"/>
  </p:sldMasterIdLst>
  <p:notesMasterIdLst>
    <p:notesMasterId r:id="rId15"/>
  </p:notesMasterIdLst>
  <p:sldIdLst>
    <p:sldId id="435" r:id="rId2"/>
    <p:sldId id="500" r:id="rId3"/>
    <p:sldId id="502" r:id="rId4"/>
    <p:sldId id="604" r:id="rId5"/>
    <p:sldId id="601" r:id="rId6"/>
    <p:sldId id="596" r:id="rId7"/>
    <p:sldId id="589" r:id="rId8"/>
    <p:sldId id="600" r:id="rId9"/>
    <p:sldId id="591" r:id="rId10"/>
    <p:sldId id="606" r:id="rId11"/>
    <p:sldId id="607" r:id="rId12"/>
    <p:sldId id="602" r:id="rId13"/>
    <p:sldId id="603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1F"/>
    <a:srgbClr val="FF0000"/>
    <a:srgbClr val="E6F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2" autoAdjust="0"/>
    <p:restoredTop sz="94660"/>
  </p:normalViewPr>
  <p:slideViewPr>
    <p:cSldViewPr>
      <p:cViewPr>
        <p:scale>
          <a:sx n="90" d="100"/>
          <a:sy n="90" d="100"/>
        </p:scale>
        <p:origin x="-5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401902887139112E-2"/>
          <c:y val="0.30570208969223694"/>
          <c:w val="0.30418125398863677"/>
          <c:h val="0.76693313344344072"/>
        </c:manualLayout>
      </c:layout>
      <c:radarChart>
        <c:radarStyle val="marker"/>
        <c:varyColors val="0"/>
        <c:ser>
          <c:idx val="0"/>
          <c:order val="0"/>
          <c:tx>
            <c:strRef>
              <c:f>'[RADAR-1.xlsx]PERCEP'!$B$8</c:f>
              <c:strCache>
                <c:ptCount val="1"/>
                <c:pt idx="0">
                  <c:v>Bordeaux</c:v>
                </c:pt>
              </c:strCache>
            </c:strRef>
          </c:tx>
          <c:cat>
            <c:strRef>
              <c:f>'[RADAR-1.xlsx]PERCEP'!$C$7:$I$7</c:f>
              <c:strCache>
                <c:ptCount val="7"/>
                <c:pt idx="0">
                  <c:v> PPLANT</c:v>
                </c:pt>
                <c:pt idx="1">
                  <c:v> PMAT</c:v>
                </c:pt>
                <c:pt idx="2">
                  <c:v> PCOND</c:v>
                </c:pt>
                <c:pt idx="3">
                  <c:v> PCONT</c:v>
                </c:pt>
                <c:pt idx="4">
                  <c:v> PLUT</c:v>
                </c:pt>
                <c:pt idx="5">
                  <c:v> PGES</c:v>
                </c:pt>
                <c:pt idx="6">
                  <c:v> PENOL</c:v>
                </c:pt>
              </c:strCache>
            </c:strRef>
          </c:cat>
          <c:val>
            <c:numRef>
              <c:f>'[RADAR-1.xlsx]PERCEP'!$C$8:$I$8</c:f>
              <c:numCache>
                <c:formatCode>0%</c:formatCode>
                <c:ptCount val="7"/>
                <c:pt idx="0">
                  <c:v>0.48</c:v>
                </c:pt>
                <c:pt idx="1">
                  <c:v>6.8965517241379309E-2</c:v>
                </c:pt>
                <c:pt idx="2">
                  <c:v>0.55172413793103448</c:v>
                </c:pt>
                <c:pt idx="3">
                  <c:v>0.20689655172413793</c:v>
                </c:pt>
                <c:pt idx="4">
                  <c:v>6.8965517241379309E-2</c:v>
                </c:pt>
                <c:pt idx="5">
                  <c:v>0.44827586206896552</c:v>
                </c:pt>
                <c:pt idx="6">
                  <c:v>0.62068965517241381</c:v>
                </c:pt>
              </c:numCache>
            </c:numRef>
          </c:val>
        </c:ser>
        <c:ser>
          <c:idx val="1"/>
          <c:order val="1"/>
          <c:tx>
            <c:strRef>
              <c:f>'[RADAR-1.xlsx]PERCEP'!$B$9</c:f>
              <c:strCache>
                <c:ptCount val="1"/>
                <c:pt idx="0">
                  <c:v>Champagne</c:v>
                </c:pt>
              </c:strCache>
            </c:strRef>
          </c:tx>
          <c:cat>
            <c:strRef>
              <c:f>'[RADAR-1.xlsx]PERCEP'!$C$7:$I$7</c:f>
              <c:strCache>
                <c:ptCount val="7"/>
                <c:pt idx="0">
                  <c:v> PPLANT</c:v>
                </c:pt>
                <c:pt idx="1">
                  <c:v> PMAT</c:v>
                </c:pt>
                <c:pt idx="2">
                  <c:v> PCOND</c:v>
                </c:pt>
                <c:pt idx="3">
                  <c:v> PCONT</c:v>
                </c:pt>
                <c:pt idx="4">
                  <c:v> PLUT</c:v>
                </c:pt>
                <c:pt idx="5">
                  <c:v> PGES</c:v>
                </c:pt>
                <c:pt idx="6">
                  <c:v> PENOL</c:v>
                </c:pt>
              </c:strCache>
            </c:strRef>
          </c:cat>
          <c:val>
            <c:numRef>
              <c:f>'[RADAR-1.xlsx]PERCEP'!$C$9:$I$9</c:f>
              <c:numCache>
                <c:formatCode>0%</c:formatCode>
                <c:ptCount val="7"/>
                <c:pt idx="0">
                  <c:v>0.45</c:v>
                </c:pt>
                <c:pt idx="1">
                  <c:v>0</c:v>
                </c:pt>
                <c:pt idx="2">
                  <c:v>0.2857142857142857</c:v>
                </c:pt>
                <c:pt idx="3">
                  <c:v>0</c:v>
                </c:pt>
                <c:pt idx="4">
                  <c:v>0.35714285714285715</c:v>
                </c:pt>
                <c:pt idx="5">
                  <c:v>0.6071428571428571</c:v>
                </c:pt>
                <c:pt idx="6">
                  <c:v>0.35714285714285715</c:v>
                </c:pt>
              </c:numCache>
            </c:numRef>
          </c:val>
        </c:ser>
        <c:ser>
          <c:idx val="2"/>
          <c:order val="2"/>
          <c:tx>
            <c:strRef>
              <c:f>'[RADAR-1.xlsx]PERCEP'!$B$10</c:f>
              <c:strCache>
                <c:ptCount val="1"/>
                <c:pt idx="0">
                  <c:v>Montpellier</c:v>
                </c:pt>
              </c:strCache>
            </c:strRef>
          </c:tx>
          <c:cat>
            <c:strRef>
              <c:f>'[RADAR-1.xlsx]PERCEP'!$C$7:$I$7</c:f>
              <c:strCache>
                <c:ptCount val="7"/>
                <c:pt idx="0">
                  <c:v> PPLANT</c:v>
                </c:pt>
                <c:pt idx="1">
                  <c:v> PMAT</c:v>
                </c:pt>
                <c:pt idx="2">
                  <c:v> PCOND</c:v>
                </c:pt>
                <c:pt idx="3">
                  <c:v> PCONT</c:v>
                </c:pt>
                <c:pt idx="4">
                  <c:v> PLUT</c:v>
                </c:pt>
                <c:pt idx="5">
                  <c:v> PGES</c:v>
                </c:pt>
                <c:pt idx="6">
                  <c:v> PENOL</c:v>
                </c:pt>
              </c:strCache>
            </c:strRef>
          </c:cat>
          <c:val>
            <c:numRef>
              <c:f>'[RADAR-1.xlsx]PERCEP'!$C$10:$I$10</c:f>
              <c:numCache>
                <c:formatCode>0%</c:formatCode>
                <c:ptCount val="7"/>
                <c:pt idx="0">
                  <c:v>0.55000000000000004</c:v>
                </c:pt>
                <c:pt idx="1">
                  <c:v>3.3333333333333333E-2</c:v>
                </c:pt>
                <c:pt idx="2">
                  <c:v>0.33333333333333331</c:v>
                </c:pt>
                <c:pt idx="3">
                  <c:v>0.4</c:v>
                </c:pt>
                <c:pt idx="4">
                  <c:v>0</c:v>
                </c:pt>
                <c:pt idx="5">
                  <c:v>0.53333333333333333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61504"/>
        <c:axId val="38263040"/>
      </c:radarChart>
      <c:catAx>
        <c:axId val="382615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8263040"/>
        <c:crosses val="autoZero"/>
        <c:auto val="1"/>
        <c:lblAlgn val="ctr"/>
        <c:lblOffset val="100"/>
        <c:noMultiLvlLbl val="0"/>
      </c:catAx>
      <c:valAx>
        <c:axId val="38263040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3826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464985829389785"/>
          <c:y val="0.3932105020690449"/>
          <c:w val="0.17138482022821247"/>
          <c:h val="0.2334898189906607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991947029348592E-2"/>
          <c:y val="0.10061117360329959"/>
          <c:w val="0.31769565736101169"/>
          <c:h val="0.79877765279340085"/>
        </c:manualLayout>
      </c:layout>
      <c:radarChart>
        <c:radarStyle val="marker"/>
        <c:varyColors val="0"/>
        <c:ser>
          <c:idx val="0"/>
          <c:order val="0"/>
          <c:tx>
            <c:strRef>
              <c:f>CONSEIL!$B$102</c:f>
              <c:strCache>
                <c:ptCount val="1"/>
                <c:pt idx="0">
                  <c:v>Bordeaux</c:v>
                </c:pt>
              </c:strCache>
            </c:strRef>
          </c:tx>
          <c:cat>
            <c:strRef>
              <c:f>CONSEIL!$C$101:$H$101</c:f>
              <c:strCache>
                <c:ptCount val="6"/>
                <c:pt idx="0">
                  <c:v>EXP</c:v>
                </c:pt>
                <c:pt idx="1">
                  <c:v>Ca</c:v>
                </c:pt>
                <c:pt idx="2">
                  <c:v> Four</c:v>
                </c:pt>
                <c:pt idx="3">
                  <c:v> Col</c:v>
                </c:pt>
                <c:pt idx="4">
                  <c:v> InterO</c:v>
                </c:pt>
                <c:pt idx="5">
                  <c:v> Rech</c:v>
                </c:pt>
              </c:strCache>
            </c:strRef>
          </c:cat>
          <c:val>
            <c:numRef>
              <c:f>CONSEIL!$C$102:$H$102</c:f>
              <c:numCache>
                <c:formatCode>0%</c:formatCode>
                <c:ptCount val="6"/>
                <c:pt idx="0">
                  <c:v>0.25287356321839077</c:v>
                </c:pt>
                <c:pt idx="1">
                  <c:v>0.28160919540229884</c:v>
                </c:pt>
                <c:pt idx="2">
                  <c:v>0.31609195402298851</c:v>
                </c:pt>
                <c:pt idx="3">
                  <c:v>0.1954022988505747</c:v>
                </c:pt>
                <c:pt idx="4">
                  <c:v>5.7471264367816091E-3</c:v>
                </c:pt>
                <c:pt idx="5">
                  <c:v>0.16091954022988508</c:v>
                </c:pt>
              </c:numCache>
            </c:numRef>
          </c:val>
        </c:ser>
        <c:ser>
          <c:idx val="1"/>
          <c:order val="1"/>
          <c:tx>
            <c:strRef>
              <c:f>CONSEIL!$B$103</c:f>
              <c:strCache>
                <c:ptCount val="1"/>
                <c:pt idx="0">
                  <c:v>Champagne</c:v>
                </c:pt>
              </c:strCache>
            </c:strRef>
          </c:tx>
          <c:cat>
            <c:strRef>
              <c:f>CONSEIL!$C$101:$H$101</c:f>
              <c:strCache>
                <c:ptCount val="6"/>
                <c:pt idx="0">
                  <c:v>EXP</c:v>
                </c:pt>
                <c:pt idx="1">
                  <c:v>Ca</c:v>
                </c:pt>
                <c:pt idx="2">
                  <c:v> Four</c:v>
                </c:pt>
                <c:pt idx="3">
                  <c:v> Col</c:v>
                </c:pt>
                <c:pt idx="4">
                  <c:v> InterO</c:v>
                </c:pt>
                <c:pt idx="5">
                  <c:v> Rech</c:v>
                </c:pt>
              </c:strCache>
            </c:strRef>
          </c:cat>
          <c:val>
            <c:numRef>
              <c:f>CONSEIL!$C$103:$H$103</c:f>
              <c:numCache>
                <c:formatCode>0%</c:formatCode>
                <c:ptCount val="6"/>
                <c:pt idx="0">
                  <c:v>0.30952380952380953</c:v>
                </c:pt>
                <c:pt idx="1">
                  <c:v>0.14285714285714282</c:v>
                </c:pt>
                <c:pt idx="2">
                  <c:v>0.13095238095238096</c:v>
                </c:pt>
                <c:pt idx="3">
                  <c:v>0.14285714285714288</c:v>
                </c:pt>
                <c:pt idx="4">
                  <c:v>0.41071428571428564</c:v>
                </c:pt>
                <c:pt idx="5">
                  <c:v>2.9761904761904757E-2</c:v>
                </c:pt>
              </c:numCache>
            </c:numRef>
          </c:val>
        </c:ser>
        <c:ser>
          <c:idx val="2"/>
          <c:order val="2"/>
          <c:tx>
            <c:strRef>
              <c:f>CONSEIL!$B$104</c:f>
              <c:strCache>
                <c:ptCount val="1"/>
                <c:pt idx="0">
                  <c:v>Montpellier</c:v>
                </c:pt>
              </c:strCache>
            </c:strRef>
          </c:tx>
          <c:cat>
            <c:strRef>
              <c:f>CONSEIL!$C$101:$H$101</c:f>
              <c:strCache>
                <c:ptCount val="6"/>
                <c:pt idx="0">
                  <c:v>EXP</c:v>
                </c:pt>
                <c:pt idx="1">
                  <c:v>Ca</c:v>
                </c:pt>
                <c:pt idx="2">
                  <c:v> Four</c:v>
                </c:pt>
                <c:pt idx="3">
                  <c:v> Col</c:v>
                </c:pt>
                <c:pt idx="4">
                  <c:v> InterO</c:v>
                </c:pt>
                <c:pt idx="5">
                  <c:v> Rech</c:v>
                </c:pt>
              </c:strCache>
            </c:strRef>
          </c:cat>
          <c:val>
            <c:numRef>
              <c:f>CONSEIL!$C$104:$H$104</c:f>
              <c:numCache>
                <c:formatCode>0%</c:formatCode>
                <c:ptCount val="6"/>
                <c:pt idx="0">
                  <c:v>0.24444444444444446</c:v>
                </c:pt>
                <c:pt idx="1">
                  <c:v>0.33888888888888885</c:v>
                </c:pt>
                <c:pt idx="2">
                  <c:v>0.24444444444444446</c:v>
                </c:pt>
                <c:pt idx="3">
                  <c:v>0.3444444444444445</c:v>
                </c:pt>
                <c:pt idx="4">
                  <c:v>6.1111111111111116E-2</c:v>
                </c:pt>
                <c:pt idx="5">
                  <c:v>5.5555555555555559E-2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21536"/>
        <c:axId val="38323328"/>
      </c:radarChart>
      <c:catAx>
        <c:axId val="383215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8323328"/>
        <c:crosses val="autoZero"/>
        <c:auto val="1"/>
        <c:lblAlgn val="ctr"/>
        <c:lblOffset val="100"/>
        <c:noMultiLvlLbl val="0"/>
      </c:catAx>
      <c:valAx>
        <c:axId val="38323328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38321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92085723418308E-2"/>
          <c:y val="8.1307158965406537E-2"/>
          <c:w val="0.55912035096023194"/>
          <c:h val="0.79523549139690874"/>
        </c:manualLayout>
      </c:layout>
      <c:lineChart>
        <c:grouping val="standard"/>
        <c:varyColors val="0"/>
        <c:ser>
          <c:idx val="0"/>
          <c:order val="0"/>
          <c:tx>
            <c:strRef>
              <c:f>'graphe '!$A$5</c:f>
              <c:strCache>
                <c:ptCount val="1"/>
                <c:pt idx="0">
                  <c:v>Champagne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'graphe '!$N$2:$X$2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'graphe '!$N$12:$X$12</c:f>
              <c:numCache>
                <c:formatCode>0.00</c:formatCode>
                <c:ptCount val="11"/>
                <c:pt idx="0">
                  <c:v>758.90233362143476</c:v>
                </c:pt>
                <c:pt idx="1">
                  <c:v>763.35193304105235</c:v>
                </c:pt>
                <c:pt idx="2">
                  <c:v>901.19384615384604</c:v>
                </c:pt>
                <c:pt idx="3">
                  <c:v>810.48248512888324</c:v>
                </c:pt>
                <c:pt idx="4">
                  <c:v>784.71552878179386</c:v>
                </c:pt>
                <c:pt idx="5">
                  <c:v>820.03353454057708</c:v>
                </c:pt>
                <c:pt idx="6">
                  <c:v>975.11187607573163</c:v>
                </c:pt>
                <c:pt idx="7">
                  <c:v>968.21602335387604</c:v>
                </c:pt>
                <c:pt idx="8">
                  <c:v>910.99470899470907</c:v>
                </c:pt>
                <c:pt idx="9">
                  <c:v>963.57775987107186</c:v>
                </c:pt>
                <c:pt idx="10">
                  <c:v>1030.7301808066759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'graphe '!$A$14</c:f>
              <c:strCache>
                <c:ptCount val="1"/>
                <c:pt idx="0">
                  <c:v>Bourgogne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plus"/>
            <c:size val="7"/>
            <c:spPr>
              <a:ln>
                <a:solidFill>
                  <a:schemeClr val="tx2"/>
                </a:solidFill>
              </a:ln>
            </c:spPr>
          </c:marker>
          <c:cat>
            <c:numRef>
              <c:f>'graphe '!$N$2:$X$2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'graphe '!$N$21:$X$21</c:f>
              <c:numCache>
                <c:formatCode>0.00</c:formatCode>
                <c:ptCount val="11"/>
                <c:pt idx="0">
                  <c:v>487.41863075196414</c:v>
                </c:pt>
                <c:pt idx="1">
                  <c:v>483.78103837471781</c:v>
                </c:pt>
                <c:pt idx="2">
                  <c:v>564.05186385737443</c:v>
                </c:pt>
                <c:pt idx="3">
                  <c:v>493.43733749349974</c:v>
                </c:pt>
                <c:pt idx="4">
                  <c:v>500.4694570135747</c:v>
                </c:pt>
                <c:pt idx="5">
                  <c:v>555.52693208430912</c:v>
                </c:pt>
                <c:pt idx="6">
                  <c:v>596.16972477064212</c:v>
                </c:pt>
                <c:pt idx="7">
                  <c:v>621.85785536159597</c:v>
                </c:pt>
                <c:pt idx="8">
                  <c:v>584.30926662876641</c:v>
                </c:pt>
                <c:pt idx="9">
                  <c:v>603.22265625</c:v>
                </c:pt>
                <c:pt idx="10">
                  <c:v>614.89277652370197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'graphe '!$A$23</c:f>
              <c:strCache>
                <c:ptCount val="1"/>
                <c:pt idx="0">
                  <c:v>Alsace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star"/>
            <c:size val="7"/>
            <c:spPr>
              <a:ln>
                <a:solidFill>
                  <a:schemeClr val="tx1"/>
                </a:solidFill>
              </a:ln>
            </c:spPr>
          </c:marker>
          <c:cat>
            <c:numRef>
              <c:f>'graphe '!$N$2:$X$2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'graphe '!$N$30:$X$30</c:f>
              <c:numCache>
                <c:formatCode>0.00</c:formatCode>
                <c:ptCount val="11"/>
                <c:pt idx="0">
                  <c:v>378.98902821316614</c:v>
                </c:pt>
                <c:pt idx="1">
                  <c:v>402.18354430379748</c:v>
                </c:pt>
                <c:pt idx="2">
                  <c:v>404.21674876847294</c:v>
                </c:pt>
                <c:pt idx="3">
                  <c:v>377.34859675036927</c:v>
                </c:pt>
                <c:pt idx="4">
                  <c:v>381.90794979079499</c:v>
                </c:pt>
                <c:pt idx="5">
                  <c:v>384.21100090171325</c:v>
                </c:pt>
                <c:pt idx="6">
                  <c:v>395.71784232365144</c:v>
                </c:pt>
                <c:pt idx="7">
                  <c:v>384.61102106969207</c:v>
                </c:pt>
                <c:pt idx="8">
                  <c:v>393.79032258064518</c:v>
                </c:pt>
                <c:pt idx="9">
                  <c:v>426.89159292035401</c:v>
                </c:pt>
                <c:pt idx="10">
                  <c:v>467.32656514382415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'graphe '!$A$32</c:f>
              <c:strCache>
                <c:ptCount val="1"/>
                <c:pt idx="0">
                  <c:v>Bordeaux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'graphe '!$N$2:$X$2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'graphe '!$N$39:$X$39</c:f>
              <c:numCache>
                <c:formatCode>0.00</c:formatCode>
                <c:ptCount val="11"/>
                <c:pt idx="0">
                  <c:v>255.11821366024523</c:v>
                </c:pt>
                <c:pt idx="1">
                  <c:v>253.8431571815718</c:v>
                </c:pt>
                <c:pt idx="2">
                  <c:v>253.96893874029337</c:v>
                </c:pt>
                <c:pt idx="3">
                  <c:v>222.77698402389919</c:v>
                </c:pt>
                <c:pt idx="4">
                  <c:v>226.66512345679013</c:v>
                </c:pt>
                <c:pt idx="5">
                  <c:v>231.14807872539834</c:v>
                </c:pt>
                <c:pt idx="6">
                  <c:v>242.3364801078894</c:v>
                </c:pt>
                <c:pt idx="7">
                  <c:v>260.04303278688525</c:v>
                </c:pt>
                <c:pt idx="8">
                  <c:v>237.79700115340256</c:v>
                </c:pt>
                <c:pt idx="9">
                  <c:v>243.12959251837006</c:v>
                </c:pt>
                <c:pt idx="10">
                  <c:v>245.59308338720103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'graphe '!$A$50</c:f>
              <c:strCache>
                <c:ptCount val="1"/>
                <c:pt idx="0">
                  <c:v>Languedoc Roussillon 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numRef>
              <c:f>'graphe '!$N$2:$X$2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'graphe '!$N$57:$X$57</c:f>
              <c:numCache>
                <c:formatCode>0.00</c:formatCode>
                <c:ptCount val="11"/>
                <c:pt idx="0">
                  <c:v>53.072193247323625</c:v>
                </c:pt>
                <c:pt idx="1">
                  <c:v>68.341472237294269</c:v>
                </c:pt>
                <c:pt idx="2">
                  <c:v>71.945540145056626</c:v>
                </c:pt>
                <c:pt idx="3">
                  <c:v>58.452447945976367</c:v>
                </c:pt>
                <c:pt idx="4">
                  <c:v>51.580637038902182</c:v>
                </c:pt>
                <c:pt idx="5">
                  <c:v>54.980054849164802</c:v>
                </c:pt>
                <c:pt idx="6">
                  <c:v>71.360934476085163</c:v>
                </c:pt>
                <c:pt idx="7">
                  <c:v>73.511959521619133</c:v>
                </c:pt>
                <c:pt idx="8">
                  <c:v>76.760876730388929</c:v>
                </c:pt>
                <c:pt idx="9">
                  <c:v>89.622263078723051</c:v>
                </c:pt>
                <c:pt idx="10">
                  <c:v>92.040608447643621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'graphe '!$A$59</c:f>
              <c:strCache>
                <c:ptCount val="1"/>
                <c:pt idx="0">
                  <c:v>Vallée de la Loire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'graphe '!$N$2:$X$2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'graphe '!$N$66:$X$66</c:f>
              <c:numCache>
                <c:formatCode>0.00</c:formatCode>
                <c:ptCount val="11"/>
                <c:pt idx="0">
                  <c:v>164.65918653576435</c:v>
                </c:pt>
                <c:pt idx="1">
                  <c:v>165.42897327707453</c:v>
                </c:pt>
                <c:pt idx="2">
                  <c:v>168.71374527112235</c:v>
                </c:pt>
                <c:pt idx="3">
                  <c:v>172.17435377597567</c:v>
                </c:pt>
                <c:pt idx="4">
                  <c:v>173.97886318194799</c:v>
                </c:pt>
                <c:pt idx="5">
                  <c:v>179.86822401916734</c:v>
                </c:pt>
                <c:pt idx="6">
                  <c:v>216.98270126413834</c:v>
                </c:pt>
                <c:pt idx="7">
                  <c:v>277.17926932880204</c:v>
                </c:pt>
                <c:pt idx="8">
                  <c:v>214.19884463362729</c:v>
                </c:pt>
                <c:pt idx="9">
                  <c:v>209.33536585365852</c:v>
                </c:pt>
                <c:pt idx="10">
                  <c:v>209.58847736625509</c:v>
                </c:pt>
              </c:numCache>
            </c:numRef>
          </c:val>
          <c:smooth val="0"/>
        </c:ser>
        <c:ser>
          <c:idx val="4"/>
          <c:order val="6"/>
          <c:tx>
            <c:strRef>
              <c:f>'graphe '!$A$41</c:f>
              <c:strCache>
                <c:ptCount val="1"/>
                <c:pt idx="0">
                  <c:v>Vallee du Rhône 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x"/>
            <c:size val="7"/>
            <c:spPr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marker>
          <c:cat>
            <c:numRef>
              <c:f>'graphe '!$N$2:$X$2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'graphe '!$N$48:$X$48</c:f>
              <c:numCache>
                <c:formatCode>0.00</c:formatCode>
                <c:ptCount val="11"/>
                <c:pt idx="0">
                  <c:v>141.14917527641839</c:v>
                </c:pt>
                <c:pt idx="1">
                  <c:v>148.52244743322598</c:v>
                </c:pt>
                <c:pt idx="2">
                  <c:v>152.37172663402174</c:v>
                </c:pt>
                <c:pt idx="3">
                  <c:v>132.01011614837017</c:v>
                </c:pt>
                <c:pt idx="4">
                  <c:v>124.34334944316033</c:v>
                </c:pt>
                <c:pt idx="5">
                  <c:v>129.26299150365543</c:v>
                </c:pt>
                <c:pt idx="6">
                  <c:v>135.59068219633946</c:v>
                </c:pt>
                <c:pt idx="7">
                  <c:v>147.98996235884567</c:v>
                </c:pt>
                <c:pt idx="8">
                  <c:v>157.08252427184468</c:v>
                </c:pt>
                <c:pt idx="9">
                  <c:v>170.07026348808029</c:v>
                </c:pt>
                <c:pt idx="10">
                  <c:v>175.09018036072146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77792"/>
        <c:axId val="38188160"/>
      </c:lineChart>
      <c:catAx>
        <c:axId val="381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88160"/>
        <c:crosses val="autoZero"/>
        <c:auto val="1"/>
        <c:lblAlgn val="ctr"/>
        <c:lblOffset val="100"/>
        <c:noMultiLvlLbl val="0"/>
      </c:catAx>
      <c:valAx>
        <c:axId val="381881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817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9747093345937"/>
          <c:y val="0.14604830701668506"/>
          <c:w val="0.30426933806049117"/>
          <c:h val="0.7418373602497392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0.15970394269308391"/>
          <c:w val="0.62089982502187224"/>
          <c:h val="0.72432482746321014"/>
        </c:manualLayout>
      </c:layout>
      <c:scatterChart>
        <c:scatterStyle val="lineMarker"/>
        <c:varyColors val="0"/>
        <c:ser>
          <c:idx val="1"/>
          <c:order val="0"/>
          <c:tx>
            <c:strRef>
              <c:f>Feuil1!$M$1</c:f>
              <c:strCache>
                <c:ptCount val="1"/>
                <c:pt idx="0">
                  <c:v>ETPINTP/MHL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6067035951901363"/>
                  <c:y val="-6.7381373246711507E-2"/>
                </c:manualLayout>
              </c:layout>
              <c:numFmt formatCode="General" sourceLinked="0"/>
            </c:trendlineLbl>
          </c:trendline>
          <c:xVal>
            <c:numRef>
              <c:f>Feuil1!$M$2:$M$8</c:f>
              <c:numCache>
                <c:formatCode>General</c:formatCode>
                <c:ptCount val="7"/>
                <c:pt idx="0">
                  <c:v>14.95</c:v>
                </c:pt>
                <c:pt idx="1">
                  <c:v>4.8</c:v>
                </c:pt>
                <c:pt idx="2">
                  <c:v>2.11</c:v>
                </c:pt>
                <c:pt idx="3">
                  <c:v>0.81</c:v>
                </c:pt>
                <c:pt idx="4">
                  <c:v>2.35</c:v>
                </c:pt>
                <c:pt idx="5">
                  <c:v>0.95</c:v>
                </c:pt>
                <c:pt idx="6">
                  <c:v>0.68</c:v>
                </c:pt>
              </c:numCache>
            </c:numRef>
          </c:xVal>
          <c:yVal>
            <c:numRef>
              <c:f>Feuil1!$N$2:$N$8</c:f>
              <c:numCache>
                <c:formatCode>General</c:formatCode>
                <c:ptCount val="7"/>
                <c:pt idx="0">
                  <c:v>1031</c:v>
                </c:pt>
                <c:pt idx="1">
                  <c:v>615</c:v>
                </c:pt>
                <c:pt idx="2">
                  <c:v>467</c:v>
                </c:pt>
                <c:pt idx="3">
                  <c:v>175</c:v>
                </c:pt>
                <c:pt idx="4">
                  <c:v>210</c:v>
                </c:pt>
                <c:pt idx="5">
                  <c:v>246</c:v>
                </c:pt>
                <c:pt idx="6">
                  <c:v>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04064"/>
        <c:axId val="38138624"/>
      </c:scatterChart>
      <c:valAx>
        <c:axId val="3810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38624"/>
        <c:crosses val="autoZero"/>
        <c:crossBetween val="midCat"/>
      </c:valAx>
      <c:valAx>
        <c:axId val="3813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04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906070805342026"/>
          <c:y val="0.33256561679790025"/>
          <c:w val="0.26710962731594706"/>
          <c:h val="0.43209098862642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0.77061</cdr:x>
      <cdr:y>0.82499</cdr:y>
    </cdr:from>
    <cdr:to>
      <cdr:x>0.98852</cdr:x>
      <cdr:y>0.9719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45996" y="2321782"/>
          <a:ext cx="1200647" cy="4134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sz="1000">
              <a:solidFill>
                <a:sysClr val="windowText" lastClr="000000"/>
              </a:solidFill>
            </a:rPr>
            <a:t>ETPINT/MHL</a:t>
          </a:r>
        </a:p>
        <a:p xmlns:a="http://schemas.openxmlformats.org/drawingml/2006/main">
          <a:r>
            <a:rPr lang="fr-FR" sz="1000">
              <a:solidFill>
                <a:sysClr val="windowText" lastClr="000000"/>
              </a:solidFill>
            </a:rPr>
            <a:t>ETPGLOB/100KHL</a:t>
          </a:r>
        </a:p>
      </cdr:txBody>
    </cdr:sp>
  </cdr:relSizeAnchor>
  <cdr:relSizeAnchor xmlns:cdr="http://schemas.openxmlformats.org/drawingml/2006/chartDrawing">
    <cdr:from>
      <cdr:x>0.03319</cdr:x>
      <cdr:y>0.03955</cdr:y>
    </cdr:from>
    <cdr:to>
      <cdr:x>0.21069</cdr:x>
      <cdr:y>0.12149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182880" y="111318"/>
          <a:ext cx="978010" cy="2305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>
              <a:solidFill>
                <a:sysClr val="windowText" lastClr="000000"/>
              </a:solidFill>
            </a:rPr>
            <a:t>PRIX/HL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D595B3-6FBA-4010-B42D-C8D35A0E63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8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56ABEB-FDB6-499C-886B-91DE7EB266F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C3FD-67F2-4FE4-9E90-095C645DF6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7009-D563-4B4A-A9AA-1B27B153FBB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FD4A-5801-4C57-97BF-0F1A4EE8C8B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4266-CE08-4778-BABC-0DF5C87819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91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600200"/>
            <a:ext cx="7499176" cy="4525963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868144" y="6414524"/>
            <a:ext cx="2818656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INNOVIGNE 2012 INRA PECH-ROUGE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15616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7" y="5971049"/>
            <a:ext cx="1061475" cy="88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" y="4941168"/>
            <a:ext cx="1029515" cy="96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aout05_0063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868" y="4000013"/>
            <a:ext cx="1061476" cy="8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6" y="3050055"/>
            <a:ext cx="1098492" cy="854379"/>
          </a:xfrm>
          <a:prstGeom prst="rect">
            <a:avLst/>
          </a:prstGeom>
        </p:spPr>
      </p:pic>
      <p:pic>
        <p:nvPicPr>
          <p:cNvPr id="13" name="Picture 2" descr="Riego por poza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3" y="2032776"/>
            <a:ext cx="1089649" cy="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" y="1058476"/>
            <a:ext cx="1057689" cy="89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dscn005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1" y="102378"/>
            <a:ext cx="1079984" cy="8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61C0-E806-497F-AEA5-0080D4A5091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24D673-5CA7-45E7-BEA4-7FBE1068543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6979B-612E-48C1-AAAA-E36966E154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60FC28-E468-4E97-BE80-892A63628E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0E6CA1-AD10-490C-AA2B-A5FD79DE021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2BB1-3AF6-4243-9C91-D1B175FD84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35C83-F4F5-42C0-8685-2958BB622D2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DBD2C8-0ED3-4AB5-8652-93721A1D5E3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0947308A-D204-4F35-AD93-58B3513031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3" r:id="rId2"/>
    <p:sldLayoutId id="2147483960" r:id="rId3"/>
    <p:sldLayoutId id="2147483961" r:id="rId4"/>
    <p:sldLayoutId id="2147483962" r:id="rId5"/>
    <p:sldLayoutId id="2147483963" r:id="rId6"/>
    <p:sldLayoutId id="2147483954" r:id="rId7"/>
    <p:sldLayoutId id="2147483964" r:id="rId8"/>
    <p:sldLayoutId id="2147483965" r:id="rId9"/>
    <p:sldLayoutId id="2147483955" r:id="rId10"/>
    <p:sldLayoutId id="2147483956" r:id="rId11"/>
    <p:sldLayoutId id="2147483957" r:id="rId12"/>
    <p:sldLayoutId id="2147483958" r:id="rId13"/>
    <p:sldLayoutId id="2147483980" r:id="rId14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fr-FR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447800" y="228600"/>
            <a:ext cx="7467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b="1" i="1" dirty="0" smtClean="0"/>
          </a:p>
          <a:p>
            <a:r>
              <a:rPr lang="fr-FR" altLang="fr-FR" sz="2400" b="1" i="1" smtClean="0">
                <a:solidFill>
                  <a:srgbClr val="00B050"/>
                </a:solidFill>
              </a:rPr>
              <a:t>ClimWine</a:t>
            </a:r>
            <a:r>
              <a:rPr lang="fr-FR" altLang="fr-FR" sz="2400" b="1" i="1" dirty="0" smtClean="0">
                <a:solidFill>
                  <a:srgbClr val="00B050"/>
                </a:solidFill>
              </a:rPr>
              <a:t> </a:t>
            </a:r>
            <a:r>
              <a:rPr lang="fr-FR" altLang="fr-FR" sz="2400" b="1" i="1" dirty="0" smtClean="0">
                <a:solidFill>
                  <a:srgbClr val="00B050"/>
                </a:solidFill>
              </a:rPr>
              <a:t>2016  </a:t>
            </a:r>
            <a:r>
              <a:rPr lang="fr-FR" altLang="fr-FR" sz="2400" i="1" dirty="0" smtClean="0">
                <a:solidFill>
                  <a:srgbClr val="00B050"/>
                </a:solidFill>
              </a:rPr>
              <a:t>Bordeaux, April 10-13 </a:t>
            </a:r>
            <a:endParaRPr lang="fr-FR" altLang="fr-FR" sz="2400" dirty="0" smtClean="0">
              <a:solidFill>
                <a:srgbClr val="00B050"/>
              </a:solidFill>
            </a:endParaRPr>
          </a:p>
          <a:p>
            <a:endParaRPr lang="fr-FR" sz="1800" b="1" i="1" dirty="0"/>
          </a:p>
          <a:p>
            <a:endParaRPr lang="fr-FR" sz="1800" b="1" i="1" dirty="0" smtClean="0"/>
          </a:p>
          <a:p>
            <a:endParaRPr lang="fr-FR" b="1" i="1" dirty="0" smtClean="0"/>
          </a:p>
          <a:p>
            <a:endParaRPr lang="fr-FR" sz="2000" dirty="0" smtClean="0"/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en-GB" sz="2400" b="1" dirty="0"/>
              <a:t>Adaptation Strategies to Climate Change </a:t>
            </a:r>
            <a:endParaRPr lang="en-GB" sz="2400" b="1" dirty="0" smtClean="0"/>
          </a:p>
          <a:p>
            <a:r>
              <a:rPr lang="en-GB" sz="2400" b="1" dirty="0" smtClean="0"/>
              <a:t>in </a:t>
            </a:r>
            <a:r>
              <a:rPr lang="en-GB" sz="2400" b="1" dirty="0"/>
              <a:t>the French wine industry:</a:t>
            </a:r>
            <a:endParaRPr lang="fr-FR" sz="2400" dirty="0"/>
          </a:p>
          <a:p>
            <a:r>
              <a:rPr lang="en-GB" sz="2400" b="1" dirty="0"/>
              <a:t>The role of networks connecting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wine </a:t>
            </a:r>
            <a:r>
              <a:rPr lang="en-GB" sz="2400" b="1" dirty="0"/>
              <a:t>producers and researchers </a:t>
            </a:r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000" b="1" dirty="0" smtClean="0"/>
              <a:t>James Boyer, Jean-Marc Touzard </a:t>
            </a:r>
          </a:p>
          <a:p>
            <a:endParaRPr lang="fr-FR" sz="2000" b="1" dirty="0"/>
          </a:p>
          <a:p>
            <a:r>
              <a:rPr lang="fr-FR" sz="2000" dirty="0" err="1" smtClean="0"/>
              <a:t>With</a:t>
            </a:r>
            <a:r>
              <a:rPr lang="fr-FR" sz="2000" dirty="0" smtClean="0"/>
              <a:t> the support of the </a:t>
            </a:r>
            <a:r>
              <a:rPr lang="fr-FR" sz="2000" dirty="0" err="1"/>
              <a:t>L</a:t>
            </a:r>
            <a:r>
              <a:rPr lang="fr-FR" sz="2000" dirty="0" err="1" smtClean="0"/>
              <a:t>accave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</a:t>
            </a:r>
            <a:endParaRPr lang="fr-FR" sz="2000" dirty="0" smtClean="0"/>
          </a:p>
          <a:p>
            <a:endParaRPr lang="fr-FR" sz="1800" b="1" dirty="0" smtClean="0"/>
          </a:p>
          <a:p>
            <a:endParaRPr lang="fr-FR" sz="2000" b="1" dirty="0"/>
          </a:p>
          <a:p>
            <a:r>
              <a:rPr lang="fr-FR" sz="2000" b="1" dirty="0" smtClean="0"/>
              <a:t> </a:t>
            </a:r>
            <a:endParaRPr lang="fr-FR" b="1" i="1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79065"/>
            <a:ext cx="1365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33" y="6042346"/>
            <a:ext cx="1587334" cy="83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1445984"/>
            <a:ext cx="1748433" cy="16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397"/>
            <a:ext cx="1754815" cy="152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touzard\Pictures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6" y="4800600"/>
            <a:ext cx="1759114" cy="23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3105451"/>
            <a:ext cx="1750647" cy="18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6005066"/>
            <a:ext cx="1994581" cy="81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fr-FR" dirty="0"/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1828403"/>
            <a:ext cx="1069015" cy="312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4953000"/>
            <a:ext cx="10690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397"/>
            <a:ext cx="1069015" cy="18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066800" y="457200"/>
            <a:ext cx="80772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fr-F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farmer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adaptation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of perception, innovations and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networks</a:t>
            </a: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innovation for CC and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 </a:t>
            </a: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set of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(training,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responsabilities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impact of CC, but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R&amp;D networks and institutions (clusters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« socio-</a:t>
            </a:r>
            <a:r>
              <a:rPr lang="fr-FR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model » (</a:t>
            </a:r>
            <a:r>
              <a:rPr lang="fr-FR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fr-FR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conventionnal</a:t>
            </a:r>
            <a:r>
              <a:rPr lang="fr-F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92113" lvl="1" indent="0">
              <a:buNone/>
            </a:pP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0">
              <a:buNone/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R&amp;D </a:t>
            </a:r>
            <a:r>
              <a:rPr lang="fr-F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contribution to adaptation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 and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networks</a:t>
            </a: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impact of (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of profiles.. </a:t>
            </a:r>
          </a:p>
          <a:p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main « </a:t>
            </a:r>
            <a:r>
              <a:rPr lang="fr-F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dualities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lvl="1"/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on CC vs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of topics and discipline (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genetician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vs socio-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economist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capturing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networks, local issues,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lvl="1" indent="0">
              <a:buNone/>
            </a:pPr>
            <a:endParaRPr lang="fr-F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331640" y="397"/>
            <a:ext cx="7063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Conclusion (1</a:t>
            </a:r>
            <a:r>
              <a:rPr lang="fr-FR" sz="2400" b="1" dirty="0" smtClean="0">
                <a:solidFill>
                  <a:srgbClr val="FF0000"/>
                </a:solidFill>
              </a:rPr>
              <a:t>): </a:t>
            </a:r>
            <a:r>
              <a:rPr lang="fr-FR" sz="2400" b="1" dirty="0" err="1">
                <a:solidFill>
                  <a:srgbClr val="FF0000"/>
                </a:solidFill>
              </a:rPr>
              <a:t>Farmers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survey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vs R&amp;D </a:t>
            </a:r>
            <a:r>
              <a:rPr lang="fr-FR" sz="2400" b="1" dirty="0" err="1" smtClean="0">
                <a:solidFill>
                  <a:srgbClr val="FF0000"/>
                </a:solidFill>
              </a:rPr>
              <a:t>survey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3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28600"/>
            <a:ext cx="8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Conclusion (2) : more </a:t>
            </a:r>
            <a:r>
              <a:rPr lang="fr-FR" sz="22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generic</a:t>
            </a:r>
            <a:r>
              <a:rPr lang="fr-FR" sz="2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insights</a:t>
            </a:r>
          </a:p>
          <a:p>
            <a:pPr algn="l"/>
            <a:r>
              <a:rPr lang="fr-FR" sz="2000" dirty="0">
                <a:cs typeface="Arial" panose="020B0604020202020204" pitchFamily="34" charset="0"/>
              </a:rPr>
              <a:t> </a:t>
            </a:r>
            <a:endParaRPr lang="fr-FR" sz="2000" dirty="0" smtClean="0">
              <a:cs typeface="Arial" panose="020B0604020202020204" pitchFamily="34" charset="0"/>
            </a:endParaRPr>
          </a:p>
          <a:p>
            <a:pPr algn="l"/>
            <a:r>
              <a:rPr lang="fr-FR" sz="2000" dirty="0" err="1" smtClean="0"/>
              <a:t>Convergency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 perception of </a:t>
            </a:r>
            <a:r>
              <a:rPr lang="fr-FR" sz="2000" dirty="0" err="1" smtClean="0"/>
              <a:t>wine</a:t>
            </a:r>
            <a:r>
              <a:rPr lang="fr-FR" sz="2000" dirty="0" smtClean="0"/>
              <a:t> </a:t>
            </a:r>
            <a:r>
              <a:rPr lang="fr-FR" sz="2000" dirty="0" err="1" smtClean="0"/>
              <a:t>producers</a:t>
            </a:r>
            <a:r>
              <a:rPr lang="fr-FR" sz="2000" dirty="0" smtClean="0"/>
              <a:t> and orientation of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in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region</a:t>
            </a:r>
            <a:r>
              <a:rPr lang="fr-FR" sz="2000" dirty="0" smtClean="0"/>
              <a:t>, but not </a:t>
            </a:r>
            <a:r>
              <a:rPr lang="fr-FR" sz="2000" dirty="0" err="1" smtClean="0"/>
              <a:t>always</a:t>
            </a:r>
            <a:r>
              <a:rPr lang="fr-FR" sz="2000" dirty="0" smtClean="0"/>
              <a:t> efficient connexions…</a:t>
            </a:r>
          </a:p>
          <a:p>
            <a:pPr algn="l"/>
            <a:endParaRPr lang="fr-FR" sz="1000" dirty="0"/>
          </a:p>
          <a:p>
            <a:pPr algn="l"/>
            <a:r>
              <a:rPr lang="fr-FR" sz="2000" dirty="0" smtClean="0"/>
              <a:t>Importance of the </a:t>
            </a:r>
            <a:r>
              <a:rPr lang="fr-FR" sz="2000" b="1" dirty="0" err="1" smtClean="0"/>
              <a:t>regional</a:t>
            </a:r>
            <a:r>
              <a:rPr lang="fr-FR" sz="2000" b="1" dirty="0" smtClean="0"/>
              <a:t> dimension </a:t>
            </a:r>
            <a:r>
              <a:rPr lang="fr-FR" sz="2000" dirty="0" smtClean="0"/>
              <a:t>for adaptation : not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to CC impacts, but </a:t>
            </a:r>
            <a:r>
              <a:rPr lang="fr-FR" sz="2000" dirty="0" err="1" smtClean="0"/>
              <a:t>also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regional</a:t>
            </a:r>
            <a:r>
              <a:rPr lang="fr-FR" sz="2000" dirty="0" smtClean="0"/>
              <a:t> </a:t>
            </a:r>
            <a:r>
              <a:rPr lang="fr-FR" sz="2000" dirty="0" err="1" smtClean="0"/>
              <a:t>governance</a:t>
            </a:r>
            <a:r>
              <a:rPr lang="fr-FR" sz="2000" dirty="0" smtClean="0"/>
              <a:t>,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/>
              <a:t>key </a:t>
            </a:r>
            <a:r>
              <a:rPr lang="fr-FR" sz="2000" dirty="0" err="1"/>
              <a:t>role</a:t>
            </a:r>
            <a:r>
              <a:rPr lang="fr-FR" sz="2000" dirty="0"/>
              <a:t> of </a:t>
            </a:r>
            <a:r>
              <a:rPr lang="fr-FR" sz="2000" b="1" dirty="0"/>
              <a:t>« interprofession </a:t>
            </a:r>
            <a:r>
              <a:rPr lang="fr-FR" sz="2000" b="1" dirty="0" smtClean="0"/>
              <a:t>»</a:t>
            </a:r>
          </a:p>
          <a:p>
            <a:pPr algn="l"/>
            <a:endParaRPr lang="fr-FR" sz="1000" dirty="0" smtClean="0"/>
          </a:p>
          <a:p>
            <a:pPr algn="l"/>
            <a:r>
              <a:rPr lang="fr-FR" sz="2000" dirty="0" err="1" smtClean="0"/>
              <a:t>Need</a:t>
            </a:r>
            <a:r>
              <a:rPr lang="fr-FR" sz="2000" dirty="0" smtClean="0"/>
              <a:t> to </a:t>
            </a:r>
            <a:r>
              <a:rPr lang="fr-FR" sz="2000" dirty="0" err="1" smtClean="0"/>
              <a:t>specify</a:t>
            </a:r>
            <a:r>
              <a:rPr lang="fr-FR" sz="2000" dirty="0" smtClean="0"/>
              <a:t> the </a:t>
            </a:r>
            <a:r>
              <a:rPr lang="fr-FR" sz="2000" b="1" dirty="0" smtClean="0"/>
              <a:t>value </a:t>
            </a:r>
            <a:r>
              <a:rPr lang="fr-FR" sz="2000" b="1" dirty="0" err="1" smtClean="0"/>
              <a:t>chains</a:t>
            </a:r>
            <a:r>
              <a:rPr lang="fr-FR" sz="2000" dirty="0" smtClean="0"/>
              <a:t>, </a:t>
            </a:r>
            <a:r>
              <a:rPr lang="fr-FR" sz="2000" dirty="0" err="1" smtClean="0"/>
              <a:t>according</a:t>
            </a:r>
            <a:r>
              <a:rPr lang="fr-FR" sz="2000" dirty="0" smtClean="0"/>
              <a:t> to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conventions : </a:t>
            </a:r>
            <a:r>
              <a:rPr lang="fr-FR" sz="2000" dirty="0" err="1" smtClean="0"/>
              <a:t>conventional</a:t>
            </a:r>
            <a:r>
              <a:rPr lang="fr-FR" sz="2000" dirty="0" smtClean="0"/>
              <a:t> vs </a:t>
            </a:r>
            <a:r>
              <a:rPr lang="fr-FR" sz="2000" dirty="0" err="1"/>
              <a:t>o</a:t>
            </a:r>
            <a:r>
              <a:rPr lang="fr-FR" sz="2000" dirty="0" err="1" smtClean="0"/>
              <a:t>rganic</a:t>
            </a:r>
            <a:r>
              <a:rPr lang="fr-FR" sz="2000" dirty="0" smtClean="0"/>
              <a:t> (for AOC), but </a:t>
            </a:r>
            <a:r>
              <a:rPr lang="fr-FR" sz="2000" dirty="0" err="1" smtClean="0"/>
              <a:t>also</a:t>
            </a:r>
            <a:r>
              <a:rPr lang="fr-FR" sz="2000" dirty="0" smtClean="0"/>
              <a:t> PGI, Cognac, no IG </a:t>
            </a:r>
            <a:r>
              <a:rPr lang="fr-FR" sz="2000" dirty="0" err="1" smtClean="0"/>
              <a:t>wine</a:t>
            </a:r>
            <a:r>
              <a:rPr lang="fr-FR" sz="2000" dirty="0" smtClean="0"/>
              <a:t> </a:t>
            </a:r>
          </a:p>
          <a:p>
            <a:pPr algn="l"/>
            <a:endParaRPr lang="fr-FR" sz="1000" dirty="0"/>
          </a:p>
          <a:p>
            <a:pPr algn="l"/>
            <a:r>
              <a:rPr lang="fr-FR" sz="2000" dirty="0" err="1" smtClean="0"/>
              <a:t>Personnal</a:t>
            </a:r>
            <a:r>
              <a:rPr lang="fr-FR" sz="2000" dirty="0" smtClean="0"/>
              <a:t> </a:t>
            </a:r>
            <a:r>
              <a:rPr lang="fr-FR" sz="2000" dirty="0" err="1" smtClean="0"/>
              <a:t>trajectories</a:t>
            </a:r>
            <a:r>
              <a:rPr lang="fr-FR" sz="2000" dirty="0" smtClean="0"/>
              <a:t> : </a:t>
            </a:r>
            <a:r>
              <a:rPr lang="fr-FR" sz="2000" dirty="0" err="1" smtClean="0"/>
              <a:t>role</a:t>
            </a:r>
            <a:r>
              <a:rPr lang="fr-FR" sz="2000" dirty="0" smtClean="0"/>
              <a:t> of </a:t>
            </a:r>
            <a:r>
              <a:rPr lang="fr-FR" sz="2000" b="1" dirty="0" err="1" smtClean="0"/>
              <a:t>entrepreneurship</a:t>
            </a:r>
            <a:r>
              <a:rPr lang="fr-FR" sz="2000" dirty="0" smtClean="0"/>
              <a:t> and </a:t>
            </a:r>
            <a:r>
              <a:rPr lang="fr-FR" sz="2000" dirty="0" err="1" smtClean="0"/>
              <a:t>involvement</a:t>
            </a:r>
            <a:r>
              <a:rPr lang="fr-FR" sz="2000" dirty="0" smtClean="0"/>
              <a:t> for </a:t>
            </a:r>
            <a:r>
              <a:rPr lang="fr-FR" sz="2000" dirty="0" err="1" smtClean="0"/>
              <a:t>both</a:t>
            </a:r>
            <a:r>
              <a:rPr lang="fr-FR" sz="2000" dirty="0" smtClean="0"/>
              <a:t> </a:t>
            </a:r>
            <a:r>
              <a:rPr lang="fr-FR" sz="2000" dirty="0" err="1" smtClean="0"/>
              <a:t>categories</a:t>
            </a:r>
            <a:r>
              <a:rPr lang="fr-FR" sz="2000" dirty="0" smtClean="0"/>
              <a:t> of </a:t>
            </a:r>
            <a:r>
              <a:rPr lang="fr-FR" sz="2000" dirty="0" err="1" smtClean="0"/>
              <a:t>actors</a:t>
            </a:r>
            <a:r>
              <a:rPr lang="fr-FR" sz="2000" dirty="0" smtClean="0"/>
              <a:t>.</a:t>
            </a:r>
          </a:p>
          <a:p>
            <a:pPr algn="l"/>
            <a:endParaRPr lang="fr-FR" sz="1000" dirty="0">
              <a:cs typeface="Arial" panose="020B0604020202020204" pitchFamily="34" charset="0"/>
            </a:endParaRPr>
          </a:p>
          <a:p>
            <a:pPr algn="l"/>
            <a:r>
              <a:rPr lang="fr-FR" sz="2000" b="1" dirty="0" err="1" smtClean="0">
                <a:cs typeface="Arial" panose="020B0604020202020204" pitchFamily="34" charset="0"/>
              </a:rPr>
              <a:t>Knowledge</a:t>
            </a:r>
            <a:r>
              <a:rPr lang="fr-FR" sz="2000" b="1" dirty="0" smtClean="0">
                <a:cs typeface="Arial" panose="020B0604020202020204" pitchFamily="34" charset="0"/>
              </a:rPr>
              <a:t> networks </a:t>
            </a:r>
            <a:r>
              <a:rPr lang="fr-FR" sz="2000" dirty="0" smtClean="0">
                <a:cs typeface="Arial" panose="020B0604020202020204" pitchFamily="34" charset="0"/>
              </a:rPr>
              <a:t>for adaptation: </a:t>
            </a:r>
            <a:r>
              <a:rPr lang="fr-FR" sz="2000" dirty="0" err="1" smtClean="0">
                <a:cs typeface="Arial" panose="020B0604020202020204" pitchFamily="34" charset="0"/>
              </a:rPr>
              <a:t>connecting</a:t>
            </a:r>
            <a:r>
              <a:rPr lang="fr-FR" sz="2000" dirty="0" smtClean="0"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cs typeface="Arial" panose="020B0604020202020204" pitchFamily="34" charset="0"/>
              </a:rPr>
              <a:t>dissemination</a:t>
            </a:r>
            <a:r>
              <a:rPr lang="fr-FR" sz="2000" dirty="0" smtClean="0">
                <a:cs typeface="Arial" panose="020B0604020202020204" pitchFamily="34" charset="0"/>
              </a:rPr>
              <a:t> of </a:t>
            </a:r>
            <a:r>
              <a:rPr lang="fr-FR" sz="2000" dirty="0" err="1" smtClean="0">
                <a:cs typeface="Arial" panose="020B0604020202020204" pitchFamily="34" charset="0"/>
              </a:rPr>
              <a:t>farmers</a:t>
            </a:r>
            <a:r>
              <a:rPr lang="fr-FR" sz="2000" dirty="0" smtClean="0">
                <a:cs typeface="Arial" panose="020B0604020202020204" pitchFamily="34" charset="0"/>
              </a:rPr>
              <a:t>’ </a:t>
            </a:r>
            <a:r>
              <a:rPr lang="fr-FR" sz="2000" dirty="0" err="1" smtClean="0">
                <a:cs typeface="Arial" panose="020B0604020202020204" pitchFamily="34" charset="0"/>
              </a:rPr>
              <a:t>knowledge</a:t>
            </a:r>
            <a:r>
              <a:rPr lang="fr-FR" sz="2000" dirty="0" smtClean="0">
                <a:cs typeface="Arial" panose="020B0604020202020204" pitchFamily="34" charset="0"/>
              </a:rPr>
              <a:t> (management of </a:t>
            </a:r>
            <a:r>
              <a:rPr lang="fr-FR" sz="2000" dirty="0" err="1" smtClean="0">
                <a:cs typeface="Arial" panose="020B0604020202020204" pitchFamily="34" charset="0"/>
              </a:rPr>
              <a:t>climate</a:t>
            </a:r>
            <a:r>
              <a:rPr lang="fr-FR" sz="2000" dirty="0" smtClean="0"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cs typeface="Arial" panose="020B0604020202020204" pitchFamily="34" charset="0"/>
              </a:rPr>
              <a:t>variability</a:t>
            </a:r>
            <a:r>
              <a:rPr lang="fr-FR" sz="2000" dirty="0" smtClean="0">
                <a:cs typeface="Arial" panose="020B0604020202020204" pitchFamily="34" charset="0"/>
              </a:rPr>
              <a:t>) and the </a:t>
            </a:r>
            <a:r>
              <a:rPr lang="fr-FR" sz="2000" dirty="0" err="1" smtClean="0">
                <a:cs typeface="Arial" panose="020B0604020202020204" pitchFamily="34" charset="0"/>
              </a:rPr>
              <a:t>involvement</a:t>
            </a:r>
            <a:r>
              <a:rPr lang="fr-FR" sz="2000" dirty="0" smtClean="0">
                <a:cs typeface="Arial" panose="020B0604020202020204" pitchFamily="34" charset="0"/>
              </a:rPr>
              <a:t> of R&amp;D </a:t>
            </a:r>
            <a:r>
              <a:rPr lang="fr-FR" sz="2000" dirty="0" err="1" smtClean="0">
                <a:cs typeface="Arial" panose="020B0604020202020204" pitchFamily="34" charset="0"/>
              </a:rPr>
              <a:t>actors</a:t>
            </a:r>
            <a:r>
              <a:rPr lang="fr-FR" sz="2000" dirty="0" smtClean="0"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cs typeface="Arial" panose="020B0604020202020204" pitchFamily="34" charset="0"/>
              </a:rPr>
              <a:t>scientific</a:t>
            </a:r>
            <a:r>
              <a:rPr lang="fr-FR" sz="2000" dirty="0" smtClean="0">
                <a:cs typeface="Arial" panose="020B0604020202020204" pitchFamily="34" charset="0"/>
              </a:rPr>
              <a:t> production and </a:t>
            </a:r>
            <a:r>
              <a:rPr lang="fr-FR" sz="2000" dirty="0" err="1" smtClean="0">
                <a:cs typeface="Arial" panose="020B0604020202020204" pitchFamily="34" charset="0"/>
              </a:rPr>
              <a:t>dissemination</a:t>
            </a:r>
            <a:r>
              <a:rPr lang="fr-FR" sz="2000" dirty="0" smtClean="0">
                <a:cs typeface="Arial" panose="020B0604020202020204" pitchFamily="34" charset="0"/>
              </a:rPr>
              <a:t>: </a:t>
            </a:r>
            <a:r>
              <a:rPr lang="fr-FR" sz="2000" dirty="0" err="1" smtClean="0">
                <a:cs typeface="Arial" panose="020B0604020202020204" pitchFamily="34" charset="0"/>
              </a:rPr>
              <a:t>need</a:t>
            </a:r>
            <a:r>
              <a:rPr lang="fr-FR" sz="2000" dirty="0" smtClean="0">
                <a:cs typeface="Arial" panose="020B0604020202020204" pitchFamily="34" charset="0"/>
              </a:rPr>
              <a:t> of more </a:t>
            </a:r>
            <a:r>
              <a:rPr lang="fr-FR" sz="2000" dirty="0" err="1" smtClean="0">
                <a:cs typeface="Arial" panose="020B0604020202020204" pitchFamily="34" charset="0"/>
              </a:rPr>
              <a:t>events</a:t>
            </a:r>
            <a:r>
              <a:rPr lang="fr-FR" sz="2000" dirty="0" smtClean="0"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cs typeface="Arial" panose="020B0604020202020204" pitchFamily="34" charset="0"/>
              </a:rPr>
              <a:t>platforms</a:t>
            </a:r>
            <a:r>
              <a:rPr lang="fr-FR" sz="2000" dirty="0" smtClean="0">
                <a:cs typeface="Arial" panose="020B0604020202020204" pitchFamily="34" charset="0"/>
              </a:rPr>
              <a:t>, forums.. Open and </a:t>
            </a:r>
            <a:r>
              <a:rPr lang="fr-FR" sz="2000" dirty="0" err="1" smtClean="0">
                <a:cs typeface="Arial" panose="020B0604020202020204" pitchFamily="34" charset="0"/>
              </a:rPr>
              <a:t>coordinated</a:t>
            </a:r>
            <a:endParaRPr lang="fr-FR" sz="2000" dirty="0">
              <a:cs typeface="Arial" panose="020B0604020202020204" pitchFamily="34" charset="0"/>
            </a:endParaRPr>
          </a:p>
          <a:p>
            <a:pPr algn="l"/>
            <a:endParaRPr lang="fr-FR" sz="1000" dirty="0"/>
          </a:p>
          <a:p>
            <a:pPr algn="l"/>
            <a:r>
              <a:rPr lang="fr-FR" sz="2000" dirty="0" smtClean="0"/>
              <a:t>To </a:t>
            </a:r>
            <a:r>
              <a:rPr lang="fr-FR" sz="2000" dirty="0" err="1" smtClean="0"/>
              <a:t>complete</a:t>
            </a:r>
            <a:r>
              <a:rPr lang="fr-FR" sz="2000" dirty="0" smtClean="0"/>
              <a:t> the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by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interactions, </a:t>
            </a:r>
            <a:r>
              <a:rPr lang="fr-FR" sz="2000" dirty="0" err="1" smtClean="0"/>
              <a:t>actors</a:t>
            </a:r>
            <a:r>
              <a:rPr lang="fr-FR" sz="2000" dirty="0" smtClean="0"/>
              <a:t>, and sources of information (web, </a:t>
            </a:r>
            <a:r>
              <a:rPr lang="fr-FR" sz="2000" dirty="0" err="1" smtClean="0"/>
              <a:t>press</a:t>
            </a:r>
            <a:r>
              <a:rPr lang="fr-FR" sz="2000" dirty="0" smtClean="0"/>
              <a:t>, </a:t>
            </a:r>
            <a:r>
              <a:rPr lang="fr-FR" sz="2000" dirty="0" err="1" smtClean="0"/>
              <a:t>policy</a:t>
            </a:r>
            <a:r>
              <a:rPr lang="fr-FR" sz="2000" dirty="0" smtClean="0"/>
              <a:t>, </a:t>
            </a:r>
            <a:r>
              <a:rPr lang="fr-FR" sz="2000" dirty="0" err="1" smtClean="0"/>
              <a:t>friendly</a:t>
            </a:r>
            <a:r>
              <a:rPr lang="fr-FR" sz="2000" dirty="0" smtClean="0"/>
              <a:t> network…)</a:t>
            </a:r>
            <a:endParaRPr lang="fr-FR" sz="2000" dirty="0"/>
          </a:p>
          <a:p>
            <a:pPr algn="l"/>
            <a:endParaRPr lang="fr-FR" sz="2000" dirty="0"/>
          </a:p>
          <a:p>
            <a:endParaRPr lang="fr-FR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1828403"/>
            <a:ext cx="1069015" cy="312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4953000"/>
            <a:ext cx="10690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397"/>
            <a:ext cx="1069015" cy="18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9134" y="152400"/>
            <a:ext cx="788246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ea typeface="Times New Roman"/>
                <a:cs typeface="Arial" panose="020B0604020202020204" pitchFamily="34" charset="0"/>
              </a:rPr>
              <a:t>Résultats </a:t>
            </a:r>
            <a:r>
              <a:rPr lang="fr-FR" sz="2400" b="1" dirty="0">
                <a:ea typeface="Times New Roman"/>
                <a:cs typeface="Arial" panose="020B0604020202020204" pitchFamily="34" charset="0"/>
              </a:rPr>
              <a:t>et </a:t>
            </a:r>
            <a:r>
              <a:rPr lang="fr-FR" sz="2400" b="1" dirty="0" smtClean="0">
                <a:ea typeface="Times New Roman"/>
                <a:cs typeface="Arial" panose="020B0604020202020204" pitchFamily="34" charset="0"/>
              </a:rPr>
              <a:t>discussions</a:t>
            </a:r>
          </a:p>
          <a:p>
            <a:pPr algn="l">
              <a:lnSpc>
                <a:spcPct val="90000"/>
              </a:lnSpc>
            </a:pPr>
            <a:r>
              <a:rPr lang="fr-FR" sz="2000" dirty="0" smtClean="0">
                <a:ea typeface="Times New Roman"/>
                <a:cs typeface="Arial" panose="020B0604020202020204" pitchFamily="34" charset="0"/>
              </a:rPr>
              <a:t>1- Les vignobles connaissent des évolutions économiques différentes</a:t>
            </a:r>
          </a:p>
          <a:p>
            <a:pPr algn="l">
              <a:lnSpc>
                <a:spcPct val="90000"/>
              </a:lnSpc>
            </a:pPr>
            <a:endParaRPr lang="fr-FR" sz="2000" dirty="0">
              <a:ea typeface="Times New Roman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endParaRPr lang="fr-FR" sz="2000" dirty="0" smtClean="0"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1828403"/>
            <a:ext cx="1069015" cy="312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4953000"/>
            <a:ext cx="10690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397"/>
            <a:ext cx="1069015" cy="18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342247"/>
              </p:ext>
            </p:extLst>
          </p:nvPr>
        </p:nvGraphicFramePr>
        <p:xfrm>
          <a:off x="1371600" y="1371600"/>
          <a:ext cx="7239000" cy="25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317767" y="940872"/>
            <a:ext cx="3383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/>
                <a:ea typeface="Calibri"/>
                <a:cs typeface="Times New Roman"/>
              </a:rPr>
              <a:t>Evolution du prix moyen par hectolitre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90650" y="4038600"/>
            <a:ext cx="7800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sz="2000" dirty="0" smtClean="0">
                <a:ea typeface="Times New Roman"/>
                <a:cs typeface="Arial" panose="020B0604020202020204" pitchFamily="34" charset="0"/>
              </a:rPr>
              <a:t>2-</a:t>
            </a:r>
            <a:r>
              <a:rPr lang="fr-FR" dirty="0" smtClean="0">
                <a:ea typeface="Times New Roman"/>
                <a:cs typeface="Arial" panose="020B0604020202020204" pitchFamily="34" charset="0"/>
              </a:rPr>
              <a:t> </a:t>
            </a:r>
            <a:r>
              <a:rPr lang="fr-FR" sz="2000" dirty="0">
                <a:ea typeface="Times New Roman"/>
                <a:cs typeface="Arial" panose="020B0604020202020204" pitchFamily="34" charset="0"/>
              </a:rPr>
              <a:t>Sur le plan </a:t>
            </a:r>
            <a:r>
              <a:rPr lang="fr-FR" sz="2000" dirty="0" smtClean="0">
                <a:ea typeface="Times New Roman"/>
                <a:cs typeface="Arial" panose="020B0604020202020204" pitchFamily="34" charset="0"/>
              </a:rPr>
              <a:t>structurel, </a:t>
            </a:r>
            <a:r>
              <a:rPr lang="fr-FR" sz="2000" dirty="0">
                <a:ea typeface="Times New Roman"/>
                <a:cs typeface="Arial" panose="020B0604020202020204" pitchFamily="34" charset="0"/>
              </a:rPr>
              <a:t>les SI des vignobles </a:t>
            </a:r>
            <a:r>
              <a:rPr lang="fr-FR" sz="2000" dirty="0" smtClean="0">
                <a:ea typeface="Times New Roman"/>
                <a:cs typeface="Arial" panose="020B0604020202020204" pitchFamily="34" charset="0"/>
              </a:rPr>
              <a:t>sont </a:t>
            </a:r>
            <a:r>
              <a:rPr lang="fr-FR" sz="2000" dirty="0">
                <a:ea typeface="Times New Roman"/>
                <a:cs typeface="Arial" panose="020B0604020202020204" pitchFamily="34" charset="0"/>
              </a:rPr>
              <a:t>très proches</a:t>
            </a:r>
          </a:p>
          <a:p>
            <a:pPr algn="l">
              <a:lnSpc>
                <a:spcPct val="90000"/>
              </a:lnSpc>
            </a:pPr>
            <a:endParaRPr lang="fr-FR" sz="2000" dirty="0">
              <a:ea typeface="Times New Roman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ea typeface="Times New Roman"/>
                <a:cs typeface="Arial" panose="020B0604020202020204" pitchFamily="34" charset="0"/>
              </a:rPr>
              <a:t>Institutions ou organisations de recherche et  d’enseignement 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ea typeface="Times New Roman"/>
                <a:cs typeface="Arial" panose="020B0604020202020204" pitchFamily="34" charset="0"/>
              </a:rPr>
              <a:t>Organisations d’expérimentation et de conseil (IFV, CA…..)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ea typeface="Times New Roman"/>
                <a:cs typeface="Arial" panose="020B0604020202020204" pitchFamily="34" charset="0"/>
              </a:rPr>
              <a:t>Organisations et instituions de la filière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ea typeface="Times New Roman"/>
                <a:cs typeface="Arial" panose="020B0604020202020204" pitchFamily="34" charset="0"/>
              </a:rPr>
              <a:t>Institutions </a:t>
            </a:r>
            <a:r>
              <a:rPr lang="fr-FR" sz="2000" dirty="0" smtClean="0">
                <a:ea typeface="Times New Roman"/>
                <a:cs typeface="Arial" panose="020B0604020202020204" pitchFamily="34" charset="0"/>
              </a:rPr>
              <a:t>périphériques </a:t>
            </a:r>
            <a:r>
              <a:rPr lang="fr-FR" sz="2000" dirty="0">
                <a:ea typeface="Times New Roman"/>
                <a:cs typeface="Arial" panose="020B0604020202020204" pitchFamily="34" charset="0"/>
              </a:rPr>
              <a:t>(DRAAF, </a:t>
            </a:r>
            <a:r>
              <a:rPr lang="fr-FR" sz="2000" dirty="0" err="1">
                <a:ea typeface="Times New Roman"/>
                <a:cs typeface="Arial" panose="020B0604020202020204" pitchFamily="34" charset="0"/>
              </a:rPr>
              <a:t>FranceAgrimer</a:t>
            </a:r>
            <a:r>
              <a:rPr lang="fr-FR" sz="2000" dirty="0">
                <a:ea typeface="Times New Roman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ea typeface="Times New Roman"/>
                <a:cs typeface="Arial" panose="020B0604020202020204" pitchFamily="34" charset="0"/>
              </a:rPr>
              <a:t>Institutions </a:t>
            </a:r>
            <a:r>
              <a:rPr lang="fr-FR" sz="2000" dirty="0">
                <a:ea typeface="Times New Roman"/>
                <a:cs typeface="Arial" panose="020B0604020202020204" pitchFamily="34" charset="0"/>
              </a:rPr>
              <a:t>de financement </a:t>
            </a:r>
            <a:r>
              <a:rPr lang="fr-FR" sz="2000" dirty="0" smtClean="0">
                <a:ea typeface="Times New Roman"/>
                <a:cs typeface="Arial" panose="020B0604020202020204" pitchFamily="34" charset="0"/>
              </a:rPr>
              <a:t> et des institutions médiatiques</a:t>
            </a:r>
            <a:endParaRPr lang="fr-FR" sz="2000" dirty="0"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000" dirty="0">
                <a:latin typeface="Arial" pitchFamily="34" charset="0"/>
                <a:cs typeface="Arial" panose="020B0604020202020204" pitchFamily="34" charset="0"/>
              </a:rPr>
              <a:t> </a:t>
            </a:r>
            <a:endParaRPr lang="fr-FR" sz="1400" b="1" dirty="0">
              <a:latin typeface="Calibri"/>
              <a:ea typeface="Calibri"/>
              <a:cs typeface="Times New Roman"/>
            </a:endParaRPr>
          </a:p>
          <a:p>
            <a:pPr marL="109537" lvl="0" indent="0">
              <a:buNone/>
            </a:pPr>
            <a:endParaRPr lang="fr-FR" sz="1400" dirty="0">
              <a:latin typeface="Calibri"/>
              <a:ea typeface="Calibri"/>
              <a:cs typeface="Times New Roman"/>
            </a:endParaRPr>
          </a:p>
          <a:p>
            <a:pPr marL="109537" indent="0" algn="ctr">
              <a:buNone/>
            </a:pPr>
            <a:r>
              <a:rPr lang="fr-FR" sz="1400" dirty="0" smtClean="0">
                <a:latin typeface="Calibri"/>
                <a:ea typeface="Calibri"/>
                <a:cs typeface="Times New Roman"/>
              </a:rPr>
              <a:t>        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30828" y="228600"/>
            <a:ext cx="71559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cs typeface="Arial" panose="020B0604020202020204" pitchFamily="34" charset="0"/>
              </a:rPr>
              <a:t>3</a:t>
            </a:r>
            <a:r>
              <a:rPr lang="fr-FR" sz="2000" dirty="0" smtClean="0">
                <a:cs typeface="Arial" panose="020B0604020202020204" pitchFamily="34" charset="0"/>
              </a:rPr>
              <a:t>- Effet de </a:t>
            </a:r>
            <a:r>
              <a:rPr lang="fr-FR" sz="2000" dirty="0">
                <a:cs typeface="Arial" panose="020B0604020202020204" pitchFamily="34" charset="0"/>
              </a:rPr>
              <a:t>l’intensité de la R&amp;D </a:t>
            </a:r>
            <a:endParaRPr lang="fr-FR" sz="2000" dirty="0" smtClean="0">
              <a:cs typeface="Arial" panose="020B0604020202020204" pitchFamily="34" charset="0"/>
            </a:endParaRPr>
          </a:p>
          <a:p>
            <a:pPr algn="just"/>
            <a:r>
              <a:rPr lang="fr-FR" sz="2000" b="1" dirty="0" smtClean="0">
                <a:solidFill>
                  <a:prstClr val="black"/>
                </a:solidFill>
                <a:latin typeface="Calibri"/>
                <a:ea typeface="Calibri"/>
                <a:cs typeface="Arial" panose="020B0604020202020204" pitchFamily="34" charset="0"/>
              </a:rPr>
              <a:t>            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ETP </a:t>
            </a:r>
            <a:r>
              <a:rPr lang="fr-FR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totaux  par millier d’hectares mobilisés dans la recherche par vignoble</a:t>
            </a:r>
            <a:endParaRPr lang="fr-FR" sz="2000" b="1" dirty="0">
              <a:latin typeface="Arial" charset="0"/>
            </a:endParaRPr>
          </a:p>
          <a:p>
            <a:pPr algn="l"/>
            <a:endParaRPr lang="fr-FR" sz="1400" b="1" u="sng" dirty="0" smtClean="0"/>
          </a:p>
          <a:p>
            <a:endParaRPr lang="fr-FR" sz="1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8" y="914400"/>
            <a:ext cx="678180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1828403"/>
            <a:ext cx="1069015" cy="312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4953000"/>
            <a:ext cx="10690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397"/>
            <a:ext cx="1069015" cy="18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701622584"/>
              </p:ext>
            </p:extLst>
          </p:nvPr>
        </p:nvGraphicFramePr>
        <p:xfrm>
          <a:off x="1676400" y="3886200"/>
          <a:ext cx="6553200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066800" y="3065721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000" dirty="0" smtClean="0">
                <a:cs typeface="Arial" panose="020B0604020202020204" pitchFamily="34" charset="0"/>
              </a:rPr>
              <a:t>4- Effet </a:t>
            </a:r>
            <a:r>
              <a:rPr lang="fr-FR" sz="2000" dirty="0">
                <a:cs typeface="Arial" panose="020B0604020202020204" pitchFamily="34" charset="0"/>
              </a:rPr>
              <a:t>de l’implication des  Interprofessions  dans la R&amp;D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                     </a:t>
            </a:r>
          </a:p>
          <a:p>
            <a:pPr lvl="0">
              <a:lnSpc>
                <a:spcPct val="150000"/>
              </a:lnSpc>
            </a:pPr>
            <a:r>
              <a:rPr lang="fr-FR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 </a:t>
            </a:r>
            <a:r>
              <a:rPr lang="fr-FR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Relation </a:t>
            </a:r>
            <a:r>
              <a:rPr lang="fr-FR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entre Valorisation du vin et implication des interprofessions dans la  R&amp;D</a:t>
            </a:r>
            <a:endParaRPr lang="fr-F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5702300"/>
          </a:xfrm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fr-FR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8392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chemeClr val="accent3"/>
                </a:solidFill>
                <a:cs typeface="Arial" panose="020B0604020202020204" pitchFamily="34" charset="0"/>
              </a:rPr>
              <a:t>Context</a:t>
            </a:r>
            <a:endParaRPr lang="fr-FR" sz="2800" b="1" dirty="0" smtClean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endParaRPr lang="fr-FR" sz="2400" b="1" dirty="0" smtClean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algn="l"/>
            <a:r>
              <a:rPr lang="en-US" sz="2200" dirty="0" smtClean="0"/>
              <a:t>Innovations have been progressively adopted by wine producers for 8000 years…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A</a:t>
            </a:r>
            <a:r>
              <a:rPr lang="en-US" sz="2200" dirty="0" smtClean="0"/>
              <a:t>cceleration of innovations in the two last centuries, linked to </a:t>
            </a:r>
            <a:br>
              <a:rPr lang="en-US" sz="2200" dirty="0" smtClean="0"/>
            </a:br>
            <a:r>
              <a:rPr lang="en-US" sz="2200" dirty="0" err="1" smtClean="0"/>
              <a:t>i</a:t>
            </a:r>
            <a:r>
              <a:rPr lang="en-US" sz="2200" dirty="0" smtClean="0"/>
              <a:t>) geographical expansion of viticulture </a:t>
            </a:r>
          </a:p>
          <a:p>
            <a:pPr algn="l"/>
            <a:r>
              <a:rPr lang="en-US" sz="2200" dirty="0" smtClean="0"/>
              <a:t>ii) integration of scientific knowledge, facing different issues: pest, productivity, mechanization, quality, diversification...</a:t>
            </a:r>
          </a:p>
          <a:p>
            <a:pPr algn="l"/>
            <a:endParaRPr lang="en-US" sz="2200" dirty="0" smtClean="0"/>
          </a:p>
          <a:p>
            <a:pPr algn="l"/>
            <a:r>
              <a:rPr lang="en-US" sz="2200" dirty="0" smtClean="0"/>
              <a:t>During the last decades, the </a:t>
            </a:r>
            <a:r>
              <a:rPr lang="en-US" sz="2200" b="1" dirty="0"/>
              <a:t>relations between </a:t>
            </a:r>
            <a:r>
              <a:rPr lang="en-US" sz="2200" b="1" dirty="0" smtClean="0"/>
              <a:t>wine producers </a:t>
            </a:r>
            <a:r>
              <a:rPr lang="en-US" sz="2200" b="1" dirty="0"/>
              <a:t>and research </a:t>
            </a:r>
            <a:r>
              <a:rPr lang="en-US" sz="2200" b="1" dirty="0" smtClean="0"/>
              <a:t>centers or universities </a:t>
            </a:r>
            <a:r>
              <a:rPr lang="en-US" sz="2200" dirty="0" smtClean="0"/>
              <a:t>have </a:t>
            </a:r>
            <a:r>
              <a:rPr lang="en-US" sz="2200" dirty="0"/>
              <a:t>play a key role in </a:t>
            </a:r>
            <a:r>
              <a:rPr lang="en-US" sz="2200" dirty="0" smtClean="0"/>
              <a:t>the development of vineyard in the “new world” </a:t>
            </a:r>
            <a:r>
              <a:rPr lang="en-US" sz="2200" dirty="0"/>
              <a:t>(</a:t>
            </a:r>
            <a:r>
              <a:rPr lang="en-US" sz="2200" dirty="0" smtClean="0"/>
              <a:t>Giuliani et al. 205, 2010) and in different regional clusters (</a:t>
            </a:r>
            <a:r>
              <a:rPr lang="en-US" sz="2200" dirty="0" err="1" smtClean="0"/>
              <a:t>Touzard</a:t>
            </a:r>
            <a:r>
              <a:rPr lang="en-US" sz="2200" dirty="0" smtClean="0"/>
              <a:t> 2013) </a:t>
            </a:r>
            <a:endParaRPr lang="fr-FR" sz="2200" b="1" dirty="0">
              <a:cs typeface="Arial" panose="020B0604020202020204" pitchFamily="34" charset="0"/>
            </a:endParaRPr>
          </a:p>
          <a:p>
            <a:pPr algn="l"/>
            <a:endParaRPr lang="fr-FR" sz="2200" dirty="0" smtClean="0">
              <a:cs typeface="Arial" panose="020B0604020202020204" pitchFamily="34" charset="0"/>
            </a:endParaRPr>
          </a:p>
          <a:p>
            <a:pPr algn="l"/>
            <a:r>
              <a:rPr lang="en-US" sz="2200" dirty="0" smtClean="0"/>
              <a:t>What is the role of these relations in adaptation to climate change in   	the wine industry?</a:t>
            </a:r>
          </a:p>
        </p:txBody>
      </p:sp>
    </p:spTree>
    <p:extLst>
      <p:ext uri="{BB962C8B-B14F-4D97-AF65-F5344CB8AC3E}">
        <p14:creationId xmlns:p14="http://schemas.microsoft.com/office/powerpoint/2010/main" val="31633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fr-FR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2868" y="304800"/>
            <a:ext cx="413606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cs typeface="Arial" panose="020B0604020202020204" pitchFamily="34" charset="0"/>
              </a:rPr>
              <a:t>PhD James Boyer </a:t>
            </a:r>
          </a:p>
          <a:p>
            <a:pPr algn="just"/>
            <a:r>
              <a:rPr lang="fr-FR" sz="2200" dirty="0" smtClean="0">
                <a:cs typeface="Arial" panose="020B0604020202020204" pitchFamily="34" charset="0"/>
              </a:rPr>
              <a:t>(</a:t>
            </a:r>
            <a:r>
              <a:rPr lang="fr-FR" sz="2200" dirty="0">
                <a:cs typeface="Arial" panose="020B0604020202020204" pitchFamily="34" charset="0"/>
              </a:rPr>
              <a:t>M</a:t>
            </a:r>
            <a:r>
              <a:rPr lang="fr-FR" sz="2200" dirty="0" smtClean="0">
                <a:cs typeface="Arial" panose="020B0604020202020204" pitchFamily="34" charset="0"/>
              </a:rPr>
              <a:t>arch 2016)</a:t>
            </a:r>
          </a:p>
          <a:p>
            <a:pPr algn="just"/>
            <a:endParaRPr lang="fr-FR" sz="2200" dirty="0" smtClean="0">
              <a:cs typeface="Arial" panose="020B0604020202020204" pitchFamily="34" charset="0"/>
            </a:endParaRPr>
          </a:p>
          <a:p>
            <a:pPr algn="just"/>
            <a:r>
              <a:rPr lang="fr-FR" sz="2200" dirty="0" err="1" smtClean="0">
                <a:cs typeface="Arial" panose="020B0604020202020204" pitchFamily="34" charset="0"/>
              </a:rPr>
              <a:t>What</a:t>
            </a:r>
            <a:r>
              <a:rPr lang="fr-FR" sz="2200" dirty="0" smtClean="0"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cs typeface="Arial" panose="020B0604020202020204" pitchFamily="34" charset="0"/>
              </a:rPr>
              <a:t>is</a:t>
            </a:r>
            <a:r>
              <a:rPr lang="fr-FR" sz="2200" dirty="0" smtClean="0">
                <a:cs typeface="Arial" panose="020B0604020202020204" pitchFamily="34" charset="0"/>
              </a:rPr>
              <a:t> the </a:t>
            </a:r>
            <a:r>
              <a:rPr lang="fr-FR" sz="2200" dirty="0" err="1" smtClean="0">
                <a:cs typeface="Arial" panose="020B0604020202020204" pitchFamily="34" charset="0"/>
              </a:rPr>
              <a:t>role</a:t>
            </a:r>
            <a:r>
              <a:rPr lang="fr-FR" sz="2200" dirty="0" smtClean="0">
                <a:cs typeface="Arial" panose="020B0604020202020204" pitchFamily="34" charset="0"/>
              </a:rPr>
              <a:t> of « local </a:t>
            </a:r>
            <a:r>
              <a:rPr lang="fr-FR" sz="2200" dirty="0" err="1" smtClean="0">
                <a:cs typeface="Arial" panose="020B0604020202020204" pitchFamily="34" charset="0"/>
              </a:rPr>
              <a:t>relationships</a:t>
            </a:r>
            <a:r>
              <a:rPr lang="fr-FR" sz="2200" dirty="0" smtClean="0"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cs typeface="Arial" panose="020B0604020202020204" pitchFamily="34" charset="0"/>
              </a:rPr>
              <a:t>between</a:t>
            </a:r>
            <a:r>
              <a:rPr lang="fr-FR" sz="2200" dirty="0" smtClean="0"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cs typeface="Arial" panose="020B0604020202020204" pitchFamily="34" charset="0"/>
              </a:rPr>
              <a:t>actors</a:t>
            </a:r>
            <a:r>
              <a:rPr lang="fr-FR" sz="2200" dirty="0" smtClean="0">
                <a:cs typeface="Arial" panose="020B0604020202020204" pitchFamily="34" charset="0"/>
              </a:rPr>
              <a:t> of R&amp;D and </a:t>
            </a:r>
            <a:r>
              <a:rPr lang="fr-FR" sz="2200" dirty="0" err="1" smtClean="0">
                <a:cs typeface="Arial" panose="020B0604020202020204" pitchFamily="34" charset="0"/>
              </a:rPr>
              <a:t>wine</a:t>
            </a:r>
            <a:r>
              <a:rPr lang="fr-FR" sz="2200" dirty="0" smtClean="0"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cs typeface="Arial" panose="020B0604020202020204" pitchFamily="34" charset="0"/>
              </a:rPr>
              <a:t>producers</a:t>
            </a:r>
            <a:r>
              <a:rPr lang="fr-FR" sz="2200" dirty="0" smtClean="0">
                <a:cs typeface="Arial" panose="020B0604020202020204" pitchFamily="34" charset="0"/>
              </a:rPr>
              <a:t> » in the adaptation to </a:t>
            </a:r>
            <a:r>
              <a:rPr lang="fr-FR" sz="2200" dirty="0" err="1" smtClean="0">
                <a:cs typeface="Arial" panose="020B0604020202020204" pitchFamily="34" charset="0"/>
              </a:rPr>
              <a:t>climate</a:t>
            </a:r>
            <a:r>
              <a:rPr lang="fr-FR" sz="2200" dirty="0" smtClean="0">
                <a:cs typeface="Arial" panose="020B0604020202020204" pitchFamily="34" charset="0"/>
              </a:rPr>
              <a:t> change, in the French </a:t>
            </a:r>
            <a:r>
              <a:rPr lang="fr-FR" sz="2200" dirty="0" err="1" smtClean="0">
                <a:cs typeface="Arial" panose="020B0604020202020204" pitchFamily="34" charset="0"/>
              </a:rPr>
              <a:t>wine</a:t>
            </a:r>
            <a:r>
              <a:rPr lang="fr-FR" sz="2200" dirty="0" smtClean="0">
                <a:cs typeface="Arial" panose="020B0604020202020204" pitchFamily="34" charset="0"/>
              </a:rPr>
              <a:t> </a:t>
            </a:r>
            <a:r>
              <a:rPr lang="fr-FR" sz="2200" dirty="0" err="1" smtClean="0">
                <a:cs typeface="Arial" panose="020B0604020202020204" pitchFamily="34" charset="0"/>
              </a:rPr>
              <a:t>regions</a:t>
            </a:r>
            <a:r>
              <a:rPr lang="fr-FR" sz="2200" dirty="0" smtClean="0">
                <a:cs typeface="Arial" panose="020B0604020202020204" pitchFamily="34" charset="0"/>
              </a:rPr>
              <a:t> ?</a:t>
            </a:r>
          </a:p>
          <a:p>
            <a:pPr algn="just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1400" b="1" u="sng" dirty="0" smtClean="0"/>
          </a:p>
          <a:p>
            <a:endParaRPr lang="fr-FR" sz="1400" b="1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0310"/>
            <a:ext cx="6841067" cy="32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DOC\INRA\IMG_102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47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4525962"/>
          </a:xfrm>
        </p:spPr>
        <p:txBody>
          <a:bodyPr/>
          <a:lstStyle/>
          <a:p>
            <a:pPr marL="109537" indent="0">
              <a:buNone/>
            </a:pPr>
            <a:r>
              <a:rPr lang="fr-FR" sz="2200" b="1" dirty="0" smtClean="0"/>
              <a:t>A </a:t>
            </a:r>
            <a:r>
              <a:rPr lang="fr-FR" sz="2200" b="1" dirty="0" err="1" smtClean="0"/>
              <a:t>strategic</a:t>
            </a:r>
            <a:r>
              <a:rPr lang="fr-FR" sz="2200" b="1" dirty="0" smtClean="0"/>
              <a:t> and </a:t>
            </a:r>
            <a:r>
              <a:rPr lang="fr-FR" sz="2200" b="1" dirty="0" err="1" smtClean="0"/>
              <a:t>relational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definition</a:t>
            </a:r>
            <a:r>
              <a:rPr lang="fr-FR" sz="2200" b="1" dirty="0" smtClean="0"/>
              <a:t> of adaptation:</a:t>
            </a:r>
          </a:p>
          <a:p>
            <a:pPr marL="109537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 </a:t>
            </a:r>
            <a:r>
              <a:rPr lang="fr-FR" sz="2000" dirty="0" smtClean="0">
                <a:solidFill>
                  <a:srgbClr val="FF0000"/>
                </a:solidFill>
              </a:rPr>
              <a:t>Perception</a:t>
            </a:r>
            <a:r>
              <a:rPr lang="fr-FR" sz="2000" dirty="0" smtClean="0"/>
              <a:t> of CC </a:t>
            </a:r>
          </a:p>
          <a:p>
            <a:pPr marL="109537" indent="0">
              <a:buNone/>
            </a:pPr>
            <a:r>
              <a:rPr lang="fr-FR" sz="2000" dirty="0" smtClean="0"/>
              <a:t>      </a:t>
            </a:r>
            <a:r>
              <a:rPr lang="fr-FR" sz="2000" dirty="0" smtClean="0">
                <a:solidFill>
                  <a:srgbClr val="FF0000"/>
                </a:solidFill>
              </a:rPr>
              <a:t>Actions</a:t>
            </a:r>
            <a:r>
              <a:rPr lang="fr-FR" sz="2000" dirty="0" smtClean="0"/>
              <a:t> in 5 main </a:t>
            </a:r>
            <a:r>
              <a:rPr lang="fr-FR" sz="2000" dirty="0" err="1" smtClean="0"/>
              <a:t>domains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200" dirty="0" smtClean="0"/>
              <a:t>      </a:t>
            </a:r>
            <a:r>
              <a:rPr lang="fr-FR" sz="1800" dirty="0" err="1" smtClean="0"/>
              <a:t>varieties</a:t>
            </a:r>
            <a:r>
              <a:rPr lang="fr-FR" sz="1800" dirty="0" smtClean="0"/>
              <a:t>, vine monitoring, </a:t>
            </a:r>
            <a:r>
              <a:rPr lang="fr-FR" sz="1800" dirty="0" err="1" smtClean="0"/>
              <a:t>pest</a:t>
            </a:r>
            <a:r>
              <a:rPr lang="fr-FR" sz="1800" dirty="0" smtClean="0"/>
              <a:t> </a:t>
            </a:r>
            <a:r>
              <a:rPr lang="fr-FR" sz="1800" dirty="0" err="1" smtClean="0"/>
              <a:t>managt</a:t>
            </a:r>
            <a:r>
              <a:rPr lang="fr-FR" sz="1800" dirty="0" smtClean="0"/>
              <a:t>, </a:t>
            </a:r>
            <a:r>
              <a:rPr lang="fr-FR" sz="1800" dirty="0" err="1"/>
              <a:t>enology</a:t>
            </a:r>
            <a:r>
              <a:rPr lang="fr-FR" sz="1800" dirty="0"/>
              <a:t>, </a:t>
            </a:r>
            <a:r>
              <a:rPr lang="fr-FR" sz="1800" dirty="0" smtClean="0"/>
              <a:t>spatial and </a:t>
            </a:r>
            <a:r>
              <a:rPr lang="fr-FR" sz="1800" dirty="0" err="1" smtClean="0"/>
              <a:t>economic</a:t>
            </a:r>
            <a:endParaRPr lang="fr-FR" sz="1800" dirty="0" smtClean="0"/>
          </a:p>
          <a:p>
            <a:pPr marL="109537" indent="0">
              <a:buNone/>
            </a:pPr>
            <a:r>
              <a:rPr lang="fr-FR" sz="2000" dirty="0" smtClean="0"/>
              <a:t>      </a:t>
            </a:r>
            <a:r>
              <a:rPr lang="fr-FR" sz="2000" dirty="0" smtClean="0">
                <a:solidFill>
                  <a:srgbClr val="FF0000"/>
                </a:solidFill>
              </a:rPr>
              <a:t>Interactions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others</a:t>
            </a:r>
            <a:r>
              <a:rPr lang="fr-FR" sz="2000" dirty="0" smtClean="0"/>
              <a:t>: </a:t>
            </a:r>
            <a:r>
              <a:rPr lang="fr-FR" sz="2000" dirty="0" err="1" smtClean="0"/>
              <a:t>advice</a:t>
            </a:r>
            <a:r>
              <a:rPr lang="fr-FR" sz="2000" dirty="0" smtClean="0"/>
              <a:t> networks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(ego c.)</a:t>
            </a:r>
          </a:p>
          <a:p>
            <a:pPr marL="109537" indent="0">
              <a:buNone/>
            </a:pPr>
            <a:r>
              <a:rPr lang="fr-FR" sz="1000" dirty="0"/>
              <a:t>	</a:t>
            </a:r>
          </a:p>
          <a:p>
            <a:pPr marL="109537" indent="0">
              <a:buNone/>
            </a:pPr>
            <a:r>
              <a:rPr lang="fr-FR" sz="2200" b="1" dirty="0" err="1" smtClean="0"/>
              <a:t>Confronting</a:t>
            </a:r>
            <a:r>
              <a:rPr lang="fr-FR" sz="2200" b="1" dirty="0" smtClean="0"/>
              <a:t> « </a:t>
            </a:r>
            <a:r>
              <a:rPr lang="fr-FR" sz="2200" b="1" dirty="0" err="1" smtClean="0"/>
              <a:t>bottom</a:t>
            </a:r>
            <a:r>
              <a:rPr lang="fr-FR" sz="2200" b="1" dirty="0" smtClean="0"/>
              <a:t> up » and « top down » </a:t>
            </a:r>
            <a:r>
              <a:rPr lang="fr-FR" sz="2200" b="1" dirty="0" err="1" smtClean="0"/>
              <a:t>approaches</a:t>
            </a:r>
            <a:r>
              <a:rPr lang="fr-FR" sz="2200" b="1" dirty="0" smtClean="0"/>
              <a:t> </a:t>
            </a:r>
          </a:p>
          <a:p>
            <a:pPr marL="109537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 </a:t>
            </a:r>
            <a:r>
              <a:rPr lang="fr-FR" sz="2000" b="1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wine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producers</a:t>
            </a:r>
            <a:r>
              <a:rPr lang="fr-FR" sz="2000" dirty="0" smtClean="0"/>
              <a:t>  vs  </a:t>
            </a:r>
            <a:r>
              <a:rPr lang="fr-FR" sz="2000" dirty="0" err="1" smtClean="0">
                <a:solidFill>
                  <a:srgbClr val="FF0000"/>
                </a:solidFill>
              </a:rPr>
              <a:t>actors</a:t>
            </a:r>
            <a:r>
              <a:rPr lang="fr-FR" sz="2000" dirty="0" smtClean="0">
                <a:solidFill>
                  <a:srgbClr val="FF0000"/>
                </a:solidFill>
              </a:rPr>
              <a:t> of the R&amp;D </a:t>
            </a:r>
          </a:p>
          <a:p>
            <a:pPr marL="109537" indent="0">
              <a:buNone/>
            </a:pPr>
            <a:endParaRPr lang="fr-FR" sz="1000" b="1" dirty="0" smtClean="0"/>
          </a:p>
          <a:p>
            <a:pPr marL="109537" indent="0">
              <a:buNone/>
            </a:pPr>
            <a:r>
              <a:rPr lang="fr-FR" sz="2200" b="1" dirty="0" smtClean="0"/>
              <a:t>Double </a:t>
            </a:r>
            <a:r>
              <a:rPr lang="fr-FR" sz="2200" b="1" dirty="0" err="1" smtClean="0"/>
              <a:t>survey</a:t>
            </a:r>
            <a:r>
              <a:rPr lang="fr-FR" sz="2200" b="1" dirty="0" smtClean="0"/>
              <a:t> in </a:t>
            </a:r>
            <a:r>
              <a:rPr lang="fr-FR" sz="2200" b="1" dirty="0" err="1" smtClean="0"/>
              <a:t>different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wine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regions</a:t>
            </a:r>
            <a:r>
              <a:rPr lang="fr-FR" sz="2200" b="1" dirty="0" smtClean="0"/>
              <a:t> 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General </a:t>
            </a:r>
            <a:r>
              <a:rPr lang="fr-FR" sz="2000" dirty="0">
                <a:solidFill>
                  <a:prstClr val="black"/>
                </a:solidFill>
              </a:rPr>
              <a:t>information on </a:t>
            </a:r>
            <a:r>
              <a:rPr lang="fr-FR" sz="2000" dirty="0" err="1" smtClean="0">
                <a:solidFill>
                  <a:prstClr val="black"/>
                </a:solidFill>
              </a:rPr>
              <a:t>farm</a:t>
            </a:r>
            <a:r>
              <a:rPr lang="fr-FR" sz="2000" dirty="0" smtClean="0">
                <a:solidFill>
                  <a:prstClr val="black"/>
                </a:solidFill>
              </a:rPr>
              <a:t>/</a:t>
            </a:r>
            <a:r>
              <a:rPr lang="fr-FR" sz="2000" dirty="0" err="1" smtClean="0">
                <a:solidFill>
                  <a:prstClr val="black"/>
                </a:solidFill>
              </a:rPr>
              <a:t>farmer</a:t>
            </a:r>
            <a:r>
              <a:rPr lang="fr-FR" sz="2000" dirty="0" smtClean="0">
                <a:solidFill>
                  <a:prstClr val="black"/>
                </a:solidFill>
              </a:rPr>
              <a:t> vs R&amp;D </a:t>
            </a:r>
            <a:r>
              <a:rPr lang="fr-FR" sz="2000" dirty="0" err="1" smtClean="0">
                <a:solidFill>
                  <a:prstClr val="black"/>
                </a:solidFill>
              </a:rPr>
              <a:t>actor</a:t>
            </a:r>
            <a:r>
              <a:rPr lang="fr-FR" sz="2000" dirty="0" smtClean="0">
                <a:solidFill>
                  <a:prstClr val="black"/>
                </a:solidFill>
              </a:rPr>
              <a:t>/organisation</a:t>
            </a:r>
            <a:endParaRPr lang="fr-FR" sz="20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</a:rPr>
              <a:t>Perceptions of </a:t>
            </a:r>
            <a:r>
              <a:rPr lang="fr-FR" sz="2000" dirty="0" err="1">
                <a:solidFill>
                  <a:prstClr val="black"/>
                </a:solidFill>
              </a:rPr>
              <a:t>climate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change (</a:t>
            </a:r>
            <a:r>
              <a:rPr lang="fr-FR" sz="2000" dirty="0" err="1" smtClean="0">
                <a:solidFill>
                  <a:prstClr val="black"/>
                </a:solidFill>
              </a:rPr>
              <a:t>both</a:t>
            </a:r>
            <a:r>
              <a:rPr lang="fr-FR" sz="2000" dirty="0" smtClean="0">
                <a:solidFill>
                  <a:prstClr val="black"/>
                </a:solidFill>
              </a:rPr>
              <a:t>)</a:t>
            </a:r>
            <a:endParaRPr lang="fr-FR" sz="20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</a:rPr>
              <a:t>Innovations </a:t>
            </a:r>
            <a:r>
              <a:rPr lang="fr-FR" sz="2000" dirty="0" err="1" smtClean="0">
                <a:solidFill>
                  <a:prstClr val="black"/>
                </a:solidFill>
              </a:rPr>
              <a:t>implemented</a:t>
            </a:r>
            <a:r>
              <a:rPr lang="fr-FR" sz="2000" dirty="0" smtClean="0">
                <a:solidFill>
                  <a:prstClr val="black"/>
                </a:solidFill>
              </a:rPr>
              <a:t> vs R&amp;D actions in the 5 </a:t>
            </a:r>
            <a:r>
              <a:rPr lang="fr-FR" sz="2000" dirty="0">
                <a:solidFill>
                  <a:prstClr val="black"/>
                </a:solidFill>
              </a:rPr>
              <a:t>domaines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prstClr val="black"/>
                </a:solidFill>
              </a:rPr>
              <a:t>Advice</a:t>
            </a:r>
            <a:r>
              <a:rPr lang="fr-FR" sz="2000" dirty="0">
                <a:solidFill>
                  <a:prstClr val="black"/>
                </a:solidFill>
              </a:rPr>
              <a:t> network for </a:t>
            </a:r>
            <a:r>
              <a:rPr lang="fr-FR" sz="2000" dirty="0" err="1">
                <a:solidFill>
                  <a:prstClr val="black"/>
                </a:solidFill>
              </a:rPr>
              <a:t>each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domain</a:t>
            </a:r>
            <a:r>
              <a:rPr lang="fr-FR" sz="2000" dirty="0" smtClean="0">
                <a:solidFill>
                  <a:prstClr val="black"/>
                </a:solidFill>
              </a:rPr>
              <a:t> of innovation or R&amp;D</a:t>
            </a:r>
            <a:endParaRPr lang="fr-FR" sz="2000" dirty="0">
              <a:solidFill>
                <a:prstClr val="black"/>
              </a:solidFill>
            </a:endParaRPr>
          </a:p>
          <a:p>
            <a:pPr marL="109537" indent="0">
              <a:buNone/>
            </a:pPr>
            <a:endParaRPr lang="fr-FR" sz="1000" b="1" dirty="0" smtClean="0"/>
          </a:p>
          <a:p>
            <a:pPr marL="109537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</a:t>
            </a:r>
            <a:r>
              <a:rPr lang="fr-FR" sz="2200" b="1" dirty="0" err="1" smtClean="0"/>
              <a:t>Econometric</a:t>
            </a:r>
            <a:r>
              <a:rPr lang="fr-FR" sz="2200" b="1" dirty="0" smtClean="0"/>
              <a:t> model: </a:t>
            </a:r>
            <a:r>
              <a:rPr lang="fr-FR" sz="2000" dirty="0" err="1" smtClean="0"/>
              <a:t>dependant</a:t>
            </a:r>
            <a:r>
              <a:rPr lang="fr-FR" sz="2000" dirty="0" smtClean="0"/>
              <a:t> variable: </a:t>
            </a:r>
            <a:r>
              <a:rPr lang="fr-FR" sz="2000" dirty="0" err="1" smtClean="0"/>
              <a:t>proxi</a:t>
            </a:r>
            <a:r>
              <a:rPr lang="fr-FR" sz="2000" dirty="0" smtClean="0"/>
              <a:t> of adaptation</a:t>
            </a:r>
          </a:p>
          <a:p>
            <a:pPr marL="109537" indent="0">
              <a:buNone/>
            </a:pPr>
            <a:r>
              <a:rPr lang="fr-FR" sz="2000" dirty="0" smtClean="0"/>
              <a:t>                                      explicative variables: conditions adaptation</a:t>
            </a:r>
            <a:r>
              <a:rPr lang="fr-FR" sz="2000" dirty="0"/>
              <a:t>	</a:t>
            </a:r>
            <a:r>
              <a:rPr lang="fr-FR" sz="2000" dirty="0" smtClean="0"/>
              <a:t>	</a:t>
            </a:r>
          </a:p>
          <a:p>
            <a:pPr marL="109537" indent="0">
              <a:buNone/>
            </a:pPr>
            <a:endParaRPr lang="fr-FR" sz="2200" b="1" dirty="0" smtClean="0"/>
          </a:p>
          <a:p>
            <a:pPr marL="109537" indent="0">
              <a:buNone/>
            </a:pPr>
            <a:r>
              <a:rPr lang="fr-FR" sz="2200" b="1" dirty="0"/>
              <a:t>	</a:t>
            </a:r>
            <a:r>
              <a:rPr lang="fr-FR" sz="2200" b="1" dirty="0" smtClean="0"/>
              <a:t> </a:t>
            </a:r>
            <a:endParaRPr lang="fr-FR" sz="22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rgbClr val="EB641B"/>
                </a:solidFill>
                <a:effectLst/>
                <a:latin typeface="Arial" pitchFamily="34" charset="0"/>
                <a:ea typeface="+mn-ea"/>
                <a:cs typeface="Arial" panose="020B0604020202020204" pitchFamily="34" charset="0"/>
              </a:rPr>
              <a:t>Method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837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6" y="115888"/>
            <a:ext cx="5997575" cy="674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>
            <a:spLocks noChangeArrowheads="1"/>
          </p:cNvSpPr>
          <p:nvPr/>
        </p:nvSpPr>
        <p:spPr bwMode="auto">
          <a:xfrm>
            <a:off x="3203581" y="4437063"/>
            <a:ext cx="4176713" cy="1147762"/>
          </a:xfrm>
          <a:prstGeom prst="rightArrow">
            <a:avLst>
              <a:gd name="adj1" fmla="val 50000"/>
              <a:gd name="adj2" fmla="val 5003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defTabSz="449263" eaLnBrk="0" hangingPunct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449263"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449263" eaLnBrk="0" hangingPunct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449263"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449263"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itchFamily="18" charset="0"/>
              <a:buNone/>
            </a:pPr>
            <a:r>
              <a:rPr lang="en-US" altLang="fr-FR" sz="2400" b="1" dirty="0">
                <a:solidFill>
                  <a:schemeClr val="tx1"/>
                </a:solidFill>
                <a:cs typeface="Arial" pitchFamily="34" charset="0"/>
              </a:rPr>
              <a:t>TOP DOWN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3348039" y="836713"/>
            <a:ext cx="4679950" cy="699518"/>
            <a:chOff x="2555776" y="1052736"/>
            <a:chExt cx="4680520" cy="432048"/>
          </a:xfrm>
        </p:grpSpPr>
        <p:sp>
          <p:nvSpPr>
            <p:cNvPr id="89095" name="Flèche droite 3"/>
            <p:cNvSpPr>
              <a:spLocks noChangeArrowheads="1"/>
            </p:cNvSpPr>
            <p:nvPr/>
          </p:nvSpPr>
          <p:spPr bwMode="auto">
            <a:xfrm rot="10800000">
              <a:off x="2555776" y="1052736"/>
              <a:ext cx="4680520" cy="43204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49263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marL="742950" indent="-285750" defTabSz="449263" eaLnBrk="0" hangingPunct="0">
                <a:lnSpc>
                  <a:spcPct val="90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marL="1143000" indent="-228600" defTabSz="449263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marL="1600200" indent="-228600" defTabSz="449263" eaLnBrk="0" hangingPunct="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marL="2057400" indent="-228600" defTabSz="449263" eaLnBrk="0" hangingPunct="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en-US" altLang="fr-FR" sz="2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9096" name="ZoneTexte 4"/>
            <p:cNvSpPr txBox="1">
              <a:spLocks noChangeArrowheads="1"/>
            </p:cNvSpPr>
            <p:nvPr/>
          </p:nvSpPr>
          <p:spPr bwMode="auto">
            <a:xfrm>
              <a:off x="3883964" y="1127214"/>
              <a:ext cx="1719141" cy="247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Lucida Sans Unicode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BOTTOM UP</a:t>
              </a:r>
            </a:p>
          </p:txBody>
        </p:sp>
      </p:grpSp>
      <p:sp>
        <p:nvSpPr>
          <p:cNvPr id="89094" name="ZoneTexte 7"/>
          <p:cNvSpPr txBox="1">
            <a:spLocks noChangeArrowheads="1"/>
          </p:cNvSpPr>
          <p:nvPr/>
        </p:nvSpPr>
        <p:spPr bwMode="auto">
          <a:xfrm>
            <a:off x="136312" y="1874043"/>
            <a:ext cx="27592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Confronting </a:t>
            </a:r>
            <a:br>
              <a:rPr lang="en-US" alt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bottom-up and </a:t>
            </a:r>
            <a:br>
              <a:rPr lang="en-US" alt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top down analysis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wine innovation system</a:t>
            </a:r>
            <a:endParaRPr lang="en-US" altLang="fr-F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03581" y="2019300"/>
            <a:ext cx="3883019" cy="2417763"/>
            <a:chOff x="3203581" y="2019300"/>
            <a:chExt cx="3883019" cy="2417763"/>
          </a:xfrm>
        </p:grpSpPr>
        <p:sp>
          <p:nvSpPr>
            <p:cNvPr id="2" name="Ellipse 1"/>
            <p:cNvSpPr/>
            <p:nvPr/>
          </p:nvSpPr>
          <p:spPr>
            <a:xfrm>
              <a:off x="4953000" y="2311400"/>
              <a:ext cx="1143000" cy="965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3348039" y="3810000"/>
              <a:ext cx="995361" cy="6270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3203581" y="2019300"/>
              <a:ext cx="1295400" cy="8763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 rot="5400000">
              <a:off x="5772150" y="2876550"/>
              <a:ext cx="2171700" cy="4572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</p:grpSp>
      <p:sp>
        <p:nvSpPr>
          <p:cNvPr id="14" name="Ellipse 13"/>
          <p:cNvSpPr/>
          <p:nvPr/>
        </p:nvSpPr>
        <p:spPr>
          <a:xfrm>
            <a:off x="7315200" y="2457450"/>
            <a:ext cx="1191161" cy="5905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773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C00000"/>
                </a:solidFill>
                <a:effectLst/>
              </a:rPr>
              <a:t>A double Survey in 3 </a:t>
            </a:r>
            <a:r>
              <a:rPr lang="fr-FR" sz="3200" b="1" dirty="0" err="1" smtClean="0">
                <a:solidFill>
                  <a:srgbClr val="C00000"/>
                </a:solidFill>
                <a:effectLst/>
              </a:rPr>
              <a:t>vineyards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          87 AOP </a:t>
            </a:r>
            <a:r>
              <a:rPr lang="fr-FR" sz="2400" dirty="0" err="1" smtClean="0"/>
              <a:t>wine</a:t>
            </a:r>
            <a:r>
              <a:rPr lang="fr-FR" sz="2400" dirty="0" smtClean="0"/>
              <a:t> </a:t>
            </a:r>
            <a:r>
              <a:rPr lang="fr-FR" sz="2400" dirty="0" err="1" smtClean="0"/>
              <a:t>producers</a:t>
            </a:r>
            <a:r>
              <a:rPr lang="fr-FR" sz="2400" dirty="0" smtClean="0"/>
              <a:t>, 94 R&amp;D </a:t>
            </a:r>
            <a:r>
              <a:rPr lang="fr-FR" sz="2400" dirty="0" err="1" smtClean="0"/>
              <a:t>actors</a:t>
            </a:r>
            <a:r>
              <a:rPr lang="fr-FR" sz="2400" dirty="0" smtClean="0"/>
              <a:t>   </a:t>
            </a:r>
            <a:endParaRPr lang="fr-FR" sz="240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44645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4"/>
          <p:cNvSpPr>
            <a:spLocks noChangeArrowheads="1"/>
          </p:cNvSpPr>
          <p:nvPr/>
        </p:nvSpPr>
        <p:spPr bwMode="auto">
          <a:xfrm>
            <a:off x="5004048" y="5047957"/>
            <a:ext cx="1296144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Ellipse 4"/>
          <p:cNvSpPr>
            <a:spLocks noChangeArrowheads="1"/>
          </p:cNvSpPr>
          <p:nvPr/>
        </p:nvSpPr>
        <p:spPr bwMode="auto">
          <a:xfrm>
            <a:off x="3813548" y="4293096"/>
            <a:ext cx="902468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Ellipse 4"/>
          <p:cNvSpPr>
            <a:spLocks noChangeArrowheads="1"/>
          </p:cNvSpPr>
          <p:nvPr/>
        </p:nvSpPr>
        <p:spPr bwMode="auto">
          <a:xfrm>
            <a:off x="5257800" y="2132856"/>
            <a:ext cx="11905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93478" y="2132855"/>
            <a:ext cx="229261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Continental </a:t>
            </a:r>
            <a:r>
              <a:rPr lang="fr-FR" dirty="0" err="1" smtClean="0">
                <a:solidFill>
                  <a:prstClr val="black"/>
                </a:solidFill>
              </a:rPr>
              <a:t>climate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R&amp;D by interprofession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26 </a:t>
            </a:r>
            <a:r>
              <a:rPr lang="fr-FR" dirty="0" err="1">
                <a:solidFill>
                  <a:srgbClr val="FF0000"/>
                </a:solidFill>
              </a:rPr>
              <a:t>wine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producers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19 </a:t>
            </a:r>
            <a:r>
              <a:rPr lang="fr-FR" dirty="0">
                <a:solidFill>
                  <a:srgbClr val="00B050"/>
                </a:solidFill>
              </a:rPr>
              <a:t>R&amp;D </a:t>
            </a:r>
            <a:r>
              <a:rPr lang="fr-FR" dirty="0" err="1" smtClean="0">
                <a:solidFill>
                  <a:srgbClr val="00B050"/>
                </a:solidFill>
              </a:rPr>
              <a:t>actors</a:t>
            </a:r>
            <a:r>
              <a:rPr lang="fr-FR" dirty="0" smtClean="0">
                <a:solidFill>
                  <a:srgbClr val="00B050"/>
                </a:solidFill>
              </a:rPr>
              <a:t> (124)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21311" y="5298630"/>
            <a:ext cx="228299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Méditerranéen </a:t>
            </a:r>
            <a:r>
              <a:rPr lang="fr-FR" dirty="0" err="1" smtClean="0">
                <a:solidFill>
                  <a:prstClr val="black"/>
                </a:solidFill>
              </a:rPr>
              <a:t>climate</a:t>
            </a:r>
            <a:r>
              <a:rPr lang="fr-FR" dirty="0" smtClean="0">
                <a:solidFill>
                  <a:prstClr val="black"/>
                </a:solidFill>
              </a:rPr>
              <a:t/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Inra, </a:t>
            </a:r>
            <a:r>
              <a:rPr lang="fr-FR" dirty="0">
                <a:solidFill>
                  <a:prstClr val="black"/>
                </a:solidFill>
              </a:rPr>
              <a:t>ICV, </a:t>
            </a:r>
            <a:r>
              <a:rPr lang="fr-FR" dirty="0" err="1">
                <a:solidFill>
                  <a:prstClr val="black"/>
                </a:solidFill>
              </a:rPr>
              <a:t>Agr</a:t>
            </a:r>
            <a:r>
              <a:rPr lang="fr-FR" dirty="0">
                <a:solidFill>
                  <a:prstClr val="black"/>
                </a:solidFill>
              </a:rPr>
              <a:t>. Ch.</a:t>
            </a:r>
          </a:p>
          <a:p>
            <a:r>
              <a:rPr lang="fr-FR" dirty="0" err="1" smtClean="0">
                <a:solidFill>
                  <a:prstClr val="black"/>
                </a:solidFill>
              </a:rPr>
              <a:t>weak</a:t>
            </a:r>
            <a:r>
              <a:rPr lang="fr-FR" dirty="0" smtClean="0">
                <a:solidFill>
                  <a:prstClr val="black"/>
                </a:solidFill>
              </a:rPr>
              <a:t> interprofessions,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32 </a:t>
            </a:r>
            <a:r>
              <a:rPr lang="fr-FR" dirty="0" err="1">
                <a:solidFill>
                  <a:srgbClr val="FF0000"/>
                </a:solidFill>
              </a:rPr>
              <a:t>wine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producers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41 </a:t>
            </a:r>
            <a:r>
              <a:rPr lang="fr-FR" dirty="0">
                <a:solidFill>
                  <a:srgbClr val="00B050"/>
                </a:solidFill>
              </a:rPr>
              <a:t>R&amp;D </a:t>
            </a:r>
            <a:r>
              <a:rPr lang="fr-FR" dirty="0" err="1" smtClean="0">
                <a:solidFill>
                  <a:srgbClr val="00B050"/>
                </a:solidFill>
              </a:rPr>
              <a:t>actors</a:t>
            </a:r>
            <a:r>
              <a:rPr lang="fr-FR" dirty="0" smtClean="0">
                <a:solidFill>
                  <a:srgbClr val="00B050"/>
                </a:solidFill>
              </a:rPr>
              <a:t> (290)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7445" y="4130278"/>
            <a:ext cx="247830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Atlantic </a:t>
            </a:r>
            <a:r>
              <a:rPr lang="fr-FR" dirty="0" err="1" smtClean="0">
                <a:solidFill>
                  <a:prstClr val="black"/>
                </a:solidFill>
              </a:rPr>
              <a:t>Climate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R&amp;D Inra, </a:t>
            </a:r>
            <a:r>
              <a:rPr lang="fr-FR" dirty="0" err="1" smtClean="0">
                <a:solidFill>
                  <a:prstClr val="black"/>
                </a:solidFill>
              </a:rPr>
              <a:t>university</a:t>
            </a:r>
            <a:r>
              <a:rPr lang="fr-FR" dirty="0" smtClean="0">
                <a:solidFill>
                  <a:prstClr val="black"/>
                </a:solidFill>
              </a:rPr>
              <a:t>, 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Interprofession, </a:t>
            </a:r>
            <a:r>
              <a:rPr lang="fr-FR" dirty="0" err="1" smtClean="0">
                <a:solidFill>
                  <a:prstClr val="black"/>
                </a:solidFill>
              </a:rPr>
              <a:t>Agr.Ch</a:t>
            </a:r>
            <a:r>
              <a:rPr lang="fr-FR" dirty="0" smtClean="0">
                <a:solidFill>
                  <a:prstClr val="black"/>
                </a:solidFill>
              </a:rPr>
              <a:t>…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29 </a:t>
            </a:r>
            <a:r>
              <a:rPr lang="fr-FR" dirty="0" err="1" smtClean="0">
                <a:solidFill>
                  <a:srgbClr val="FF0000"/>
                </a:solidFill>
              </a:rPr>
              <a:t>wine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producers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34 R&amp;D </a:t>
            </a:r>
            <a:r>
              <a:rPr lang="fr-FR" dirty="0" err="1" smtClean="0">
                <a:solidFill>
                  <a:srgbClr val="00B050"/>
                </a:solidFill>
              </a:rPr>
              <a:t>actors</a:t>
            </a:r>
            <a:r>
              <a:rPr lang="fr-FR" dirty="0" smtClean="0">
                <a:solidFill>
                  <a:srgbClr val="00B050"/>
                </a:solidFill>
              </a:rPr>
              <a:t> (270)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Font typeface="+mj-lt"/>
              <a:buAutoNum type="arabicPeriod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fr-FR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30828" y="228600"/>
            <a:ext cx="7155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Results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from</a:t>
            </a:r>
            <a:r>
              <a:rPr lang="fr-FR" sz="2000" b="1" dirty="0" smtClean="0">
                <a:solidFill>
                  <a:srgbClr val="FF0000"/>
                </a:solidFill>
              </a:rPr>
              <a:t> the </a:t>
            </a:r>
            <a:r>
              <a:rPr lang="fr-FR" sz="2000" b="1" dirty="0" err="1" smtClean="0">
                <a:solidFill>
                  <a:srgbClr val="FF0000"/>
                </a:solidFill>
              </a:rPr>
              <a:t>wine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producers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survey</a:t>
            </a:r>
            <a:endParaRPr lang="fr-FR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7359"/>
              </p:ext>
            </p:extLst>
          </p:nvPr>
        </p:nvGraphicFramePr>
        <p:xfrm>
          <a:off x="1298813" y="1442568"/>
          <a:ext cx="7620000" cy="914400"/>
        </p:xfrm>
        <a:graphic>
          <a:graphicData uri="http://schemas.openxmlformats.org/drawingml/2006/table">
            <a:tbl>
              <a:tblPr firstRow="1" bandRow="1"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04800">
                <a:tc>
                  <a:txBody>
                    <a:bodyPr/>
                    <a:lstStyle/>
                    <a:p>
                      <a:pPr algn="l" fontAlgn="t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sex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EVOLCA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pca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stajsup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Bio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1,85****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1,44****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0,67*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Innov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0,79***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0,05**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1,06**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1,27**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2.67**</a:t>
                      </a:r>
                      <a:endParaRPr kumimoji="0"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948819551"/>
              </p:ext>
            </p:extLst>
          </p:nvPr>
        </p:nvGraphicFramePr>
        <p:xfrm>
          <a:off x="25025" y="1532466"/>
          <a:ext cx="8141280" cy="535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1680" y="2715123"/>
            <a:ext cx="4042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Times New Roman"/>
                <a:ea typeface="Calibri"/>
              </a:rPr>
              <a:t>Perception of CC impact in the 3 </a:t>
            </a:r>
            <a:r>
              <a:rPr lang="fr-FR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vineyards</a:t>
            </a:r>
            <a:endParaRPr lang="fr-FR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1524000"/>
            <a:ext cx="1404293" cy="76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20933" y="1473088"/>
            <a:ext cx="1409700" cy="838200"/>
          </a:xfrm>
          <a:prstGeom prst="rect">
            <a:avLst/>
          </a:prstGeom>
          <a:noFill/>
          <a:ln w="698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140980" y="1439052"/>
            <a:ext cx="819064" cy="9145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108814" y="1481610"/>
            <a:ext cx="1342122" cy="880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370254" y="990600"/>
            <a:ext cx="7589790" cy="414754"/>
            <a:chOff x="1370254" y="990600"/>
            <a:chExt cx="7589790" cy="414754"/>
          </a:xfrm>
        </p:grpSpPr>
        <p:sp>
          <p:nvSpPr>
            <p:cNvPr id="5" name="Rectangle 4"/>
            <p:cNvSpPr/>
            <p:nvPr/>
          </p:nvSpPr>
          <p:spPr>
            <a:xfrm>
              <a:off x="1370254" y="990600"/>
              <a:ext cx="19111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lang="fr-FR" dirty="0" err="1" smtClean="0">
                  <a:solidFill>
                    <a:prstClr val="black"/>
                  </a:solidFill>
                  <a:latin typeface="Times New Roman"/>
                  <a:ea typeface="Calibri"/>
                </a:rPr>
                <a:t>Econometric</a:t>
              </a:r>
              <a:r>
                <a:rPr lang="fr-FR" dirty="0" smtClean="0">
                  <a:solidFill>
                    <a:prstClr val="black"/>
                  </a:solidFill>
                  <a:latin typeface="Times New Roman"/>
                  <a:ea typeface="Calibri"/>
                </a:rPr>
                <a:t> model: </a:t>
              </a:r>
              <a:endParaRPr lang="fr-FR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831" y="1091029"/>
              <a:ext cx="5764213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4364679" y="1523943"/>
            <a:ext cx="664522" cy="762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76200" y="4800656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harvest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111003" y="4800656"/>
            <a:ext cx="12940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Vine </a:t>
            </a:r>
            <a:r>
              <a:rPr lang="fr-FR" dirty="0" err="1" smtClean="0"/>
              <a:t>monit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325805" y="5715000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water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21267" y="5748698"/>
            <a:ext cx="7538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</a:t>
            </a:r>
            <a:r>
              <a:rPr lang="fr-FR" dirty="0" err="1" smtClean="0"/>
              <a:t>est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629009" y="3146010"/>
            <a:ext cx="1066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plantation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55599" y="3759088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wine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758649" y="3759088"/>
            <a:ext cx="11661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New var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810630" y="2590856"/>
            <a:ext cx="8262136" cy="4419600"/>
            <a:chOff x="4810630" y="2590856"/>
            <a:chExt cx="8262136" cy="4419600"/>
          </a:xfrm>
        </p:grpSpPr>
        <p:sp>
          <p:nvSpPr>
            <p:cNvPr id="9" name="Rectangle 8"/>
            <p:cNvSpPr/>
            <p:nvPr/>
          </p:nvSpPr>
          <p:spPr>
            <a:xfrm>
              <a:off x="4859867" y="2711646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fr-FR" b="1" dirty="0" err="1" smtClean="0">
                  <a:solidFill>
                    <a:prstClr val="black"/>
                  </a:solidFill>
                  <a:latin typeface="Times New Roman"/>
                  <a:ea typeface="Calibri"/>
                </a:rPr>
                <a:t>Expected</a:t>
              </a:r>
              <a:r>
                <a:rPr lang="fr-FR" b="1" dirty="0" smtClean="0">
                  <a:solidFill>
                    <a:prstClr val="black"/>
                  </a:solidFill>
                  <a:latin typeface="Times New Roman"/>
                  <a:ea typeface="Calibri"/>
                </a:rPr>
                <a:t> </a:t>
              </a:r>
              <a:r>
                <a:rPr lang="fr-FR" b="1" dirty="0" err="1" smtClean="0">
                  <a:solidFill>
                    <a:prstClr val="black"/>
                  </a:solidFill>
                  <a:latin typeface="Times New Roman"/>
                  <a:ea typeface="Calibri"/>
                </a:rPr>
                <a:t>Advice</a:t>
              </a:r>
              <a:r>
                <a:rPr lang="fr-FR" b="1" dirty="0" smtClean="0">
                  <a:solidFill>
                    <a:prstClr val="black"/>
                  </a:solidFill>
                  <a:latin typeface="Times New Roman"/>
                  <a:ea typeface="Calibri"/>
                </a:rPr>
                <a:t> network for adaptation to CC</a:t>
              </a:r>
            </a:p>
            <a:p>
              <a:pPr lvl="0"/>
              <a:r>
                <a:rPr lang="fr-FR" b="1" dirty="0" smtClean="0">
                  <a:solidFill>
                    <a:prstClr val="black"/>
                  </a:solidFill>
                  <a:latin typeface="Times New Roman"/>
                  <a:ea typeface="Calibri"/>
                </a:rPr>
                <a:t>All </a:t>
              </a:r>
              <a:r>
                <a:rPr lang="fr-FR" b="1" dirty="0" err="1" smtClean="0">
                  <a:solidFill>
                    <a:prstClr val="black"/>
                  </a:solidFill>
                  <a:latin typeface="Times New Roman"/>
                  <a:ea typeface="Calibri"/>
                </a:rPr>
                <a:t>domains</a:t>
              </a:r>
              <a:r>
                <a:rPr lang="fr-FR" b="1" dirty="0" smtClean="0">
                  <a:solidFill>
                    <a:prstClr val="black"/>
                  </a:solidFill>
                  <a:latin typeface="Times New Roman"/>
                  <a:ea typeface="Calibri"/>
                </a:rPr>
                <a:t> of innovation</a:t>
              </a:r>
              <a:endParaRPr lang="fr-FR" b="1" dirty="0">
                <a:solidFill>
                  <a:prstClr val="black"/>
                </a:solidFill>
                <a:latin typeface="Times New Roman"/>
                <a:ea typeface="Calibri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4810630" y="2590856"/>
              <a:ext cx="8262136" cy="4419600"/>
              <a:chOff x="4810630" y="2590856"/>
              <a:chExt cx="8262136" cy="4419600"/>
            </a:xfrm>
          </p:grpSpPr>
          <p:graphicFrame>
            <p:nvGraphicFramePr>
              <p:cNvPr id="20" name="Graphique 19"/>
              <p:cNvGraphicFramePr/>
              <p:nvPr>
                <p:extLst>
                  <p:ext uri="{D42A27DB-BD31-4B8C-83A1-F6EECF244321}">
                    <p14:modId xmlns:p14="http://schemas.microsoft.com/office/powerpoint/2010/main" val="3208891764"/>
                  </p:ext>
                </p:extLst>
              </p:nvPr>
            </p:nvGraphicFramePr>
            <p:xfrm>
              <a:off x="5215233" y="2590856"/>
              <a:ext cx="7857533" cy="4419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9" name="ZoneTexte 28"/>
              <p:cNvSpPr txBox="1"/>
              <p:nvPr/>
            </p:nvSpPr>
            <p:spPr>
              <a:xfrm>
                <a:off x="4810630" y="5350088"/>
                <a:ext cx="116617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Interprof</a:t>
                </a:r>
                <a:r>
                  <a:rPr lang="fr-FR" dirty="0" smtClean="0"/>
                  <a:t>.</a:t>
                </a:r>
                <a:endParaRPr lang="fr-FR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7908869" y="5180924"/>
                <a:ext cx="116617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supplyers</a:t>
                </a:r>
                <a:endParaRPr lang="fr-FR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6742696" y="5909452"/>
                <a:ext cx="116617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peers</a:t>
                </a:r>
                <a:endParaRPr lang="fr-FR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6864460" y="3315287"/>
                <a:ext cx="158853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Private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advice</a:t>
                </a:r>
                <a:endParaRPr lang="fr-FR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5284763" y="3928365"/>
                <a:ext cx="116617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research</a:t>
                </a:r>
                <a:endParaRPr lang="fr-FR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7772400" y="3928365"/>
                <a:ext cx="13611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agric.chamb</a:t>
                </a:r>
                <a:r>
                  <a:rPr lang="fr-FR" dirty="0" smtClean="0"/>
                  <a:t>.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84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6965" y="188640"/>
            <a:ext cx="7499176" cy="1143000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Advice</a:t>
            </a:r>
            <a:r>
              <a:rPr lang="fr-FR" sz="2800" dirty="0" smtClean="0"/>
              <a:t> networks in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domains</a:t>
            </a:r>
            <a:r>
              <a:rPr lang="fr-FR" sz="2800" dirty="0" smtClean="0"/>
              <a:t> of innovations</a:t>
            </a:r>
            <a:endParaRPr lang="fr-FR" sz="280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3"/>
            <a:ext cx="3665814" cy="22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73810" cy="224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06" y="4149080"/>
            <a:ext cx="4000847" cy="249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69" y="4293096"/>
            <a:ext cx="3693555" cy="20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23728" y="3464029"/>
            <a:ext cx="246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Winemaking</a:t>
            </a:r>
            <a:r>
              <a:rPr lang="fr-FR" b="1" dirty="0" smtClean="0"/>
              <a:t> innovation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131601" y="3356992"/>
            <a:ext cx="126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</a:t>
            </a:r>
            <a:r>
              <a:rPr lang="fr-FR" b="1" dirty="0" smtClean="0"/>
              <a:t>lantations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81042" y="6275334"/>
            <a:ext cx="223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Harvest</a:t>
            </a:r>
            <a:r>
              <a:rPr lang="fr-FR" b="1" dirty="0" smtClean="0"/>
              <a:t> management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81969" y="5980638"/>
            <a:ext cx="19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Pest management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15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32292" y="397"/>
            <a:ext cx="8229600" cy="5702300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Results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fom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the R&amp;D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actors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</a:rPr>
              <a:t>survey</a:t>
            </a:r>
            <a:endParaRPr lang="fr-FR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1084"/>
              </p:ext>
            </p:extLst>
          </p:nvPr>
        </p:nvGraphicFramePr>
        <p:xfrm>
          <a:off x="1310461" y="457200"/>
          <a:ext cx="7681139" cy="5707595"/>
        </p:xfrm>
        <a:graphic>
          <a:graphicData uri="http://schemas.openxmlformats.org/drawingml/2006/table">
            <a:tbl>
              <a:tblPr firstRow="1" firstCol="1" bandRow="1"/>
              <a:tblGrid>
                <a:gridCol w="1278498"/>
                <a:gridCol w="1635768"/>
                <a:gridCol w="1029431"/>
                <a:gridCol w="1451441"/>
                <a:gridCol w="2286001"/>
              </a:tblGrid>
              <a:tr h="38307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Variables 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indépendantes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Nombre d'individus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Implication CC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Moyenne contacts professionnels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Chercheurs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3,35**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Acteurs R&amp;D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Expérimentateurs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Chambre d'agriculture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Organisme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Interpro R&amp;D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***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IFV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3,36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Recherche/université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3,35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Bordeaux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3,15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Région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Champagne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Languedoc-Roussillon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3,46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Conduite Vignoble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3,52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Luttes maladies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Matériel végétal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Domaine de recherche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Œnologie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Stratégies spatiales</a:t>
                      </a:r>
                      <a:b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économiques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Projet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2,56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Oui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3,90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Responsabilité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Oui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3,11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International </a:t>
                      </a:r>
                      <a:r>
                        <a:rPr lang="fr-FR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stay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Oui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Sexe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3,33</a:t>
                      </a: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Moyenne âge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publication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général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02" marR="328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1828403"/>
            <a:ext cx="1069015" cy="312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4953000"/>
            <a:ext cx="106901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5" y="397"/>
            <a:ext cx="1069015" cy="18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838200"/>
            <a:ext cx="25908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15000" y="2971800"/>
            <a:ext cx="2590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740400" y="3657600"/>
            <a:ext cx="25908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740400" y="2057400"/>
            <a:ext cx="25908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64726" y="6324600"/>
            <a:ext cx="6259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ICC</a:t>
            </a:r>
            <a:r>
              <a:rPr lang="en-US" sz="1200" baseline="-25000" dirty="0" err="1"/>
              <a:t>ki</a:t>
            </a:r>
            <a:r>
              <a:rPr lang="en-US" sz="1200" baseline="-25000" dirty="0"/>
              <a:t> </a:t>
            </a:r>
            <a:r>
              <a:rPr lang="en-US" sz="1200" dirty="0"/>
              <a:t>= </a:t>
            </a:r>
            <a:r>
              <a:rPr lang="fr-FR" sz="1200" dirty="0"/>
              <a:t>β</a:t>
            </a:r>
            <a:r>
              <a:rPr lang="en-US" sz="1200" baseline="-25000" dirty="0"/>
              <a:t>0</a:t>
            </a:r>
            <a:r>
              <a:rPr lang="en-US" sz="1200" dirty="0"/>
              <a:t>+ </a:t>
            </a:r>
            <a:r>
              <a:rPr lang="fr-FR" sz="1200" dirty="0"/>
              <a:t>β</a:t>
            </a:r>
            <a:r>
              <a:rPr lang="en-US" sz="1200" baseline="-25000" dirty="0"/>
              <a:t>1</a:t>
            </a:r>
            <a:r>
              <a:rPr lang="en-US" sz="1200" dirty="0"/>
              <a:t>(DREC)</a:t>
            </a:r>
            <a:r>
              <a:rPr lang="en-US" sz="1200" baseline="-25000" dirty="0" err="1"/>
              <a:t>i</a:t>
            </a:r>
            <a:r>
              <a:rPr lang="en-US" sz="1200" baseline="-25000" dirty="0"/>
              <a:t> </a:t>
            </a:r>
            <a:r>
              <a:rPr lang="en-US" sz="1200" dirty="0"/>
              <a:t>+ </a:t>
            </a:r>
            <a:r>
              <a:rPr lang="fr-FR" sz="1200" dirty="0"/>
              <a:t>β</a:t>
            </a:r>
            <a:r>
              <a:rPr lang="en-US" sz="1200" baseline="-25000" dirty="0"/>
              <a:t>2</a:t>
            </a:r>
            <a:r>
              <a:rPr lang="en-US" sz="1200" dirty="0"/>
              <a:t>(</a:t>
            </a:r>
            <a:r>
              <a:rPr lang="en-US" sz="1200" dirty="0" err="1"/>
              <a:t>Strucf</a:t>
            </a:r>
            <a:r>
              <a:rPr lang="en-US" sz="1200" dirty="0"/>
              <a:t>)</a:t>
            </a:r>
            <a:r>
              <a:rPr lang="en-US" sz="1200" baseline="-25000" dirty="0" err="1"/>
              <a:t>i</a:t>
            </a:r>
            <a:r>
              <a:rPr lang="en-US" sz="1200" dirty="0"/>
              <a:t>+ </a:t>
            </a:r>
            <a:r>
              <a:rPr lang="fr-FR" sz="1200" dirty="0"/>
              <a:t>β</a:t>
            </a:r>
            <a:r>
              <a:rPr lang="en-US" sz="1200" baseline="-25000" dirty="0"/>
              <a:t>3</a:t>
            </a:r>
            <a:r>
              <a:rPr lang="en-US" sz="1200" dirty="0"/>
              <a:t> (SEXE)</a:t>
            </a:r>
            <a:r>
              <a:rPr lang="en-US" sz="1200" baseline="-25000" dirty="0" err="1"/>
              <a:t>i</a:t>
            </a:r>
            <a:r>
              <a:rPr lang="en-US" sz="1200" dirty="0"/>
              <a:t>+</a:t>
            </a:r>
            <a:r>
              <a:rPr lang="fr-FR" sz="1200" dirty="0"/>
              <a:t>β</a:t>
            </a:r>
            <a:r>
              <a:rPr lang="en-US" sz="1200" baseline="-25000" dirty="0"/>
              <a:t>4</a:t>
            </a:r>
            <a:r>
              <a:rPr lang="en-US" sz="1200" dirty="0"/>
              <a:t>(AGE)</a:t>
            </a:r>
            <a:r>
              <a:rPr lang="en-US" sz="1200" baseline="-25000" dirty="0" err="1"/>
              <a:t>i</a:t>
            </a:r>
            <a:r>
              <a:rPr lang="en-US" sz="1200" dirty="0"/>
              <a:t>+</a:t>
            </a:r>
            <a:r>
              <a:rPr lang="fr-FR" sz="1200" dirty="0"/>
              <a:t>β</a:t>
            </a:r>
            <a:r>
              <a:rPr lang="en-US" sz="1200" baseline="-25000" dirty="0"/>
              <a:t>5</a:t>
            </a:r>
            <a:r>
              <a:rPr lang="en-US" sz="1200" dirty="0"/>
              <a:t>(INTERN)</a:t>
            </a:r>
            <a:r>
              <a:rPr lang="en-US" sz="1200" baseline="-25000" dirty="0" err="1"/>
              <a:t>i</a:t>
            </a:r>
            <a:r>
              <a:rPr lang="en-US" sz="1200" baseline="-25000" dirty="0"/>
              <a:t> </a:t>
            </a:r>
            <a:r>
              <a:rPr lang="en-US" sz="1200" dirty="0"/>
              <a:t>+</a:t>
            </a:r>
            <a:r>
              <a:rPr lang="fr-FR" sz="1200" dirty="0"/>
              <a:t>β</a:t>
            </a:r>
            <a:r>
              <a:rPr lang="en-US" sz="1200" baseline="-25000" dirty="0"/>
              <a:t>6</a:t>
            </a:r>
            <a:r>
              <a:rPr lang="en-US" sz="1200" dirty="0"/>
              <a:t> (PRO)</a:t>
            </a:r>
            <a:r>
              <a:rPr lang="en-US" sz="1200" baseline="-25000" dirty="0" err="1"/>
              <a:t>i</a:t>
            </a:r>
            <a:r>
              <a:rPr lang="en-US" sz="1200" dirty="0"/>
              <a:t>+ </a:t>
            </a:r>
            <a:r>
              <a:rPr lang="fr-FR" sz="1200" dirty="0"/>
              <a:t>ε</a:t>
            </a:r>
            <a:r>
              <a:rPr lang="en-US" sz="1200" baseline="-25000" dirty="0" err="1" smtClean="0"/>
              <a:t>i</a:t>
            </a:r>
            <a:endParaRPr lang="en-US" sz="1200" baseline="-25000" dirty="0" smtClean="0"/>
          </a:p>
          <a:p>
            <a:r>
              <a:rPr lang="en-US" sz="1200" dirty="0" err="1"/>
              <a:t>CAVIX</a:t>
            </a:r>
            <a:r>
              <a:rPr lang="en-US" sz="1200" baseline="-25000" dirty="0" err="1"/>
              <a:t>ki</a:t>
            </a:r>
            <a:r>
              <a:rPr lang="en-US" sz="1200" baseline="-25000" dirty="0"/>
              <a:t> </a:t>
            </a:r>
            <a:r>
              <a:rPr lang="en-US" sz="1200" dirty="0"/>
              <a:t>= </a:t>
            </a:r>
            <a:r>
              <a:rPr lang="fr-FR" sz="1200" dirty="0"/>
              <a:t>β</a:t>
            </a:r>
            <a:r>
              <a:rPr lang="en-US" sz="1200" baseline="-25000" dirty="0"/>
              <a:t>0</a:t>
            </a:r>
            <a:r>
              <a:rPr lang="en-US" sz="1200" dirty="0"/>
              <a:t>+ </a:t>
            </a:r>
            <a:r>
              <a:rPr lang="fr-FR" sz="1200" dirty="0"/>
              <a:t>β</a:t>
            </a:r>
            <a:r>
              <a:rPr lang="en-US" sz="1200" baseline="-25000" dirty="0"/>
              <a:t>1</a:t>
            </a:r>
            <a:r>
              <a:rPr lang="en-US" sz="1200" dirty="0"/>
              <a:t>(DREC)</a:t>
            </a:r>
            <a:r>
              <a:rPr lang="en-US" sz="1200" baseline="-25000" dirty="0" err="1"/>
              <a:t>i</a:t>
            </a:r>
            <a:r>
              <a:rPr lang="en-US" sz="1200" baseline="-25000" dirty="0"/>
              <a:t> </a:t>
            </a:r>
            <a:r>
              <a:rPr lang="en-US" sz="1200" dirty="0"/>
              <a:t>+ </a:t>
            </a:r>
            <a:r>
              <a:rPr lang="fr-FR" sz="1200" dirty="0"/>
              <a:t>β</a:t>
            </a:r>
            <a:r>
              <a:rPr lang="en-US" sz="1200" baseline="-25000" dirty="0"/>
              <a:t>2</a:t>
            </a:r>
            <a:r>
              <a:rPr lang="en-US" sz="1200" dirty="0"/>
              <a:t>(</a:t>
            </a:r>
            <a:r>
              <a:rPr lang="en-US" sz="1200" dirty="0" err="1"/>
              <a:t>Strucf</a:t>
            </a:r>
            <a:r>
              <a:rPr lang="en-US" sz="1200" dirty="0"/>
              <a:t>)</a:t>
            </a:r>
            <a:r>
              <a:rPr lang="en-US" sz="1200" baseline="-25000" dirty="0" err="1"/>
              <a:t>i</a:t>
            </a:r>
            <a:r>
              <a:rPr lang="en-US" sz="1200" dirty="0"/>
              <a:t>+ </a:t>
            </a:r>
            <a:r>
              <a:rPr lang="fr-FR" sz="1200" dirty="0"/>
              <a:t>β</a:t>
            </a:r>
            <a:r>
              <a:rPr lang="en-US" sz="1200" baseline="-25000" dirty="0"/>
              <a:t>3</a:t>
            </a:r>
            <a:r>
              <a:rPr lang="en-US" sz="1200" dirty="0"/>
              <a:t> (SEXE)</a:t>
            </a:r>
            <a:r>
              <a:rPr lang="en-US" sz="1200" baseline="-25000" dirty="0" err="1"/>
              <a:t>i</a:t>
            </a:r>
            <a:r>
              <a:rPr lang="en-US" sz="1200" dirty="0"/>
              <a:t>+</a:t>
            </a:r>
            <a:r>
              <a:rPr lang="fr-FR" sz="1200" dirty="0"/>
              <a:t>β</a:t>
            </a:r>
            <a:r>
              <a:rPr lang="en-US" sz="1200" baseline="-25000" dirty="0"/>
              <a:t>4</a:t>
            </a:r>
            <a:r>
              <a:rPr lang="en-US" sz="1200" dirty="0"/>
              <a:t>(AGE)</a:t>
            </a:r>
            <a:r>
              <a:rPr lang="en-US" sz="1200" baseline="-25000" dirty="0" err="1"/>
              <a:t>i</a:t>
            </a:r>
            <a:r>
              <a:rPr lang="en-US" sz="1200" dirty="0"/>
              <a:t>+</a:t>
            </a:r>
            <a:r>
              <a:rPr lang="fr-FR" sz="1200" dirty="0"/>
              <a:t>β</a:t>
            </a:r>
            <a:r>
              <a:rPr lang="en-US" sz="1200" baseline="-25000" dirty="0"/>
              <a:t>5</a:t>
            </a:r>
            <a:r>
              <a:rPr lang="en-US" sz="1200" dirty="0"/>
              <a:t>(INTERN)</a:t>
            </a:r>
            <a:r>
              <a:rPr lang="en-US" sz="1200" baseline="-25000" dirty="0" err="1"/>
              <a:t>i</a:t>
            </a:r>
            <a:r>
              <a:rPr lang="en-US" sz="1200" baseline="-25000" dirty="0"/>
              <a:t> </a:t>
            </a:r>
            <a:r>
              <a:rPr lang="en-US" sz="1200" dirty="0"/>
              <a:t>+</a:t>
            </a:r>
            <a:r>
              <a:rPr lang="fr-FR" sz="1200" dirty="0"/>
              <a:t>β</a:t>
            </a:r>
            <a:r>
              <a:rPr lang="en-US" sz="1200" baseline="-25000" dirty="0"/>
              <a:t>6</a:t>
            </a:r>
            <a:r>
              <a:rPr lang="en-US" sz="1200" dirty="0"/>
              <a:t> (RESO)</a:t>
            </a:r>
            <a:r>
              <a:rPr lang="en-US" sz="1200" baseline="-25000" dirty="0" err="1"/>
              <a:t>i</a:t>
            </a:r>
            <a:r>
              <a:rPr lang="en-US" sz="1200" dirty="0"/>
              <a:t>+ </a:t>
            </a:r>
            <a:r>
              <a:rPr lang="fr-FR" sz="1200" dirty="0"/>
              <a:t>ε</a:t>
            </a:r>
            <a:r>
              <a:rPr lang="en-US" sz="1200" baseline="-25000" dirty="0" err="1"/>
              <a:t>i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085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47463</TotalTime>
  <Words>621</Words>
  <Application>Microsoft Office PowerPoint</Application>
  <PresentationFormat>Affichage à l'écran (4:3)</PresentationFormat>
  <Paragraphs>319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Concourse</vt:lpstr>
      <vt:lpstr>Présentation PowerPoint</vt:lpstr>
      <vt:lpstr>Présentation PowerPoint</vt:lpstr>
      <vt:lpstr>Présentation PowerPoint</vt:lpstr>
      <vt:lpstr>Method</vt:lpstr>
      <vt:lpstr>Présentation PowerPoint</vt:lpstr>
      <vt:lpstr>A double Survey in 3 vineyards           87 AOP wine producers, 94 R&amp;D actors   </vt:lpstr>
      <vt:lpstr>Présentation PowerPoint</vt:lpstr>
      <vt:lpstr>Advice networks in different domains of innovations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ORIENTATION/BRIEFING</dc:title>
  <dc:creator>Laptop User</dc:creator>
  <cp:lastModifiedBy>nollat</cp:lastModifiedBy>
  <cp:revision>771</cp:revision>
  <dcterms:created xsi:type="dcterms:W3CDTF">2006-06-25T13:12:56Z</dcterms:created>
  <dcterms:modified xsi:type="dcterms:W3CDTF">2016-05-03T12:39:53Z</dcterms:modified>
</cp:coreProperties>
</file>